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35.png" ContentType="image/png"/>
  <Override PartName="/ppt/media/image5.png" ContentType="image/png"/>
  <Override PartName="/ppt/media/image17.png" ContentType="image/png"/>
  <Override PartName="/ppt/media/image28.png" ContentType="image/png"/>
  <Override PartName="/ppt/media/image34.png" ContentType="image/png"/>
  <Override PartName="/ppt/media/image4.png" ContentType="image/png"/>
  <Override PartName="/ppt/media/image16.png" ContentType="image/png"/>
  <Override PartName="/ppt/media/image27.png" ContentType="image/png"/>
  <Override PartName="/ppt/media/image33.png" ContentType="image/png"/>
  <Override PartName="/ppt/media/image3.png" ContentType="image/png"/>
  <Override PartName="/ppt/media/image15.png" ContentType="image/png"/>
  <Override PartName="/ppt/media/image32.png" ContentType="image/png"/>
  <Override PartName="/ppt/media/image2.png" ContentType="image/png"/>
  <Override PartName="/ppt/media/image14.png" ContentType="image/png"/>
  <Override PartName="/ppt/media/image26.png" ContentType="image/png"/>
  <Override PartName="/ppt/media/image63.png" ContentType="image/png"/>
  <Override PartName="/ppt/media/image25.png" ContentType="image/png"/>
  <Override PartName="/ppt/media/image62.png" ContentType="image/png"/>
  <Override PartName="/ppt/media/image60.png" ContentType="image/png"/>
  <Override PartName="/ppt/media/image23.png" ContentType="image/png"/>
  <Override PartName="/ppt/media/image58.png" ContentType="image/png"/>
  <Override PartName="/ppt/media/image21.png" ContentType="image/png"/>
  <Override PartName="/ppt/media/image22.png" ContentType="image/png"/>
  <Override PartName="/ppt/media/image59.png" ContentType="image/png"/>
  <Override PartName="/ppt/media/image57.png" ContentType="image/png"/>
  <Override PartName="/ppt/media/image20.png" ContentType="image/png"/>
  <Override PartName="/ppt/media/image61.png" ContentType="image/png"/>
  <Override PartName="/ppt/media/image24.png" ContentType="image/png"/>
  <Override PartName="/ppt/media/image31.png" ContentType="image/png"/>
  <Override PartName="/ppt/media/image10.png" ContentType="image/png"/>
  <Override PartName="/ppt/media/image47.png" ContentType="image/png"/>
  <Override PartName="/ppt/media/image29.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64.jpeg" ContentType="image/jpeg"/>
  <Override PartName="/ppt/media/image39.png" ContentType="image/png"/>
  <Override PartName="/ppt/media/image30.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2438050A-BBEB-428D-BC55-A47DACFD5A70}"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 name="CustomShape 3"/>
          <p:cNvSpPr/>
          <p:nvPr/>
        </p:nvSpPr>
        <p:spPr>
          <a:xfrm>
            <a:off x="912240" y="1268280"/>
            <a:ext cx="9209520" cy="36288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53520" cy="563400"/>
          </a:xfrm>
          <a:prstGeom prst="rect">
            <a:avLst/>
          </a:prstGeom>
          <a:ln w="0">
            <a:noFill/>
          </a:ln>
        </p:spPr>
      </p:pic>
      <p:pic>
        <p:nvPicPr>
          <p:cNvPr id="4" name="Grafik 2" descr=""/>
          <p:cNvPicPr/>
          <p:nvPr/>
        </p:nvPicPr>
        <p:blipFill>
          <a:blip r:embed="rId3"/>
          <a:stretch/>
        </p:blipFill>
        <p:spPr>
          <a:xfrm>
            <a:off x="7430400" y="134640"/>
            <a:ext cx="3699360" cy="515520"/>
          </a:xfrm>
          <a:prstGeom prst="rect">
            <a:avLst/>
          </a:prstGeom>
          <a:ln w="0">
            <a:noFill/>
          </a:ln>
        </p:spPr>
      </p:pic>
      <p:sp>
        <p:nvSpPr>
          <p:cNvPr id="5" name="CustomShape 4"/>
          <p:cNvSpPr/>
          <p:nvPr/>
        </p:nvSpPr>
        <p:spPr>
          <a:xfrm>
            <a:off x="912240" y="1268280"/>
            <a:ext cx="9209520" cy="362880"/>
          </a:xfrm>
          <a:prstGeom prst="rect">
            <a:avLst/>
          </a:prstGeom>
          <a:noFill/>
          <a:ln w="0">
            <a:noFill/>
          </a:ln>
        </p:spPr>
        <p:style>
          <a:lnRef idx="0"/>
          <a:fillRef idx="0"/>
          <a:effectRef idx="0"/>
          <a:fontRef idx="minor"/>
        </p:style>
      </p:sp>
      <p:sp>
        <p:nvSpPr>
          <p:cNvPr id="6" name="CustomShape 5"/>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7"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52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24A0CFC2-BFDE-49D9-BAF2-F878B80B649E}"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48" name="CustomShape 3"/>
          <p:cNvSpPr/>
          <p:nvPr/>
        </p:nvSpPr>
        <p:spPr>
          <a:xfrm>
            <a:off x="912240" y="1268280"/>
            <a:ext cx="9202680" cy="35604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46680" cy="556560"/>
          </a:xfrm>
          <a:prstGeom prst="rect">
            <a:avLst/>
          </a:prstGeom>
          <a:ln w="0">
            <a:noFill/>
          </a:ln>
        </p:spPr>
      </p:pic>
      <p:pic>
        <p:nvPicPr>
          <p:cNvPr id="50" name="Grafik 2" descr=""/>
          <p:cNvPicPr/>
          <p:nvPr/>
        </p:nvPicPr>
        <p:blipFill>
          <a:blip r:embed="rId3"/>
          <a:stretch/>
        </p:blipFill>
        <p:spPr>
          <a:xfrm>
            <a:off x="7430400" y="134640"/>
            <a:ext cx="3692520" cy="508680"/>
          </a:xfrm>
          <a:prstGeom prst="rect">
            <a:avLst/>
          </a:prstGeom>
          <a:ln w="0">
            <a:noFill/>
          </a:ln>
        </p:spPr>
      </p:pic>
      <p:sp>
        <p:nvSpPr>
          <p:cNvPr id="51" name="CustomShape 4"/>
          <p:cNvSpPr/>
          <p:nvPr/>
        </p:nvSpPr>
        <p:spPr>
          <a:xfrm>
            <a:off x="11444760" y="0"/>
            <a:ext cx="735840" cy="684468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527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2E93F165-33A0-46F0-A251-B93BAF2A1951}"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53" name="CustomShape 6"/>
          <p:cNvSpPr/>
          <p:nvPr/>
        </p:nvSpPr>
        <p:spPr>
          <a:xfrm>
            <a:off x="0" y="6642720"/>
            <a:ext cx="12177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93"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EC635F3C-9A99-4A48-8920-1CC75A30D5C2}"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4" name="CustomShape 3"/>
          <p:cNvSpPr/>
          <p:nvPr/>
        </p:nvSpPr>
        <p:spPr>
          <a:xfrm>
            <a:off x="912240" y="1268280"/>
            <a:ext cx="9209520" cy="362880"/>
          </a:xfrm>
          <a:prstGeom prst="rect">
            <a:avLst/>
          </a:prstGeom>
          <a:noFill/>
          <a:ln w="0">
            <a:noFill/>
          </a:ln>
        </p:spPr>
        <p:style>
          <a:lnRef idx="0"/>
          <a:fillRef idx="0"/>
          <a:effectRef idx="0"/>
          <a:fontRef idx="minor"/>
        </p:style>
      </p:sp>
      <p:pic>
        <p:nvPicPr>
          <p:cNvPr id="95" name="Picture 19" descr="Logo_TUC_de_RGB"/>
          <p:cNvPicPr/>
          <p:nvPr/>
        </p:nvPicPr>
        <p:blipFill>
          <a:blip r:embed="rId2"/>
          <a:stretch/>
        </p:blipFill>
        <p:spPr>
          <a:xfrm>
            <a:off x="0" y="0"/>
            <a:ext cx="3053520" cy="563400"/>
          </a:xfrm>
          <a:prstGeom prst="rect">
            <a:avLst/>
          </a:prstGeom>
          <a:ln w="0">
            <a:noFill/>
          </a:ln>
        </p:spPr>
      </p:pic>
      <p:pic>
        <p:nvPicPr>
          <p:cNvPr id="96" name="Grafik 2" descr=""/>
          <p:cNvPicPr/>
          <p:nvPr/>
        </p:nvPicPr>
        <p:blipFill>
          <a:blip r:embed="rId3"/>
          <a:stretch/>
        </p:blipFill>
        <p:spPr>
          <a:xfrm>
            <a:off x="7430400" y="134640"/>
            <a:ext cx="3699360" cy="515520"/>
          </a:xfrm>
          <a:prstGeom prst="rect">
            <a:avLst/>
          </a:prstGeom>
          <a:ln w="0">
            <a:noFill/>
          </a:ln>
        </p:spPr>
      </p:pic>
      <p:sp>
        <p:nvSpPr>
          <p:cNvPr id="97"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98"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325B36BD-E695-4A08-BA45-7BE72555AFEF}"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9"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139"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53161820-AFFD-4EDD-BC74-F747FDBA6C8E}"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0" name="CustomShape 3"/>
          <p:cNvSpPr/>
          <p:nvPr/>
        </p:nvSpPr>
        <p:spPr>
          <a:xfrm>
            <a:off x="912240" y="1268280"/>
            <a:ext cx="9209520" cy="362880"/>
          </a:xfrm>
          <a:prstGeom prst="rect">
            <a:avLst/>
          </a:prstGeom>
          <a:noFill/>
          <a:ln w="0">
            <a:noFill/>
          </a:ln>
        </p:spPr>
        <p:style>
          <a:lnRef idx="0"/>
          <a:fillRef idx="0"/>
          <a:effectRef idx="0"/>
          <a:fontRef idx="minor"/>
        </p:style>
      </p:sp>
      <p:pic>
        <p:nvPicPr>
          <p:cNvPr id="141" name="Picture 19" descr="Logo_TUC_de_RGB"/>
          <p:cNvPicPr/>
          <p:nvPr/>
        </p:nvPicPr>
        <p:blipFill>
          <a:blip r:embed="rId2"/>
          <a:stretch/>
        </p:blipFill>
        <p:spPr>
          <a:xfrm>
            <a:off x="0" y="0"/>
            <a:ext cx="3053520" cy="563400"/>
          </a:xfrm>
          <a:prstGeom prst="rect">
            <a:avLst/>
          </a:prstGeom>
          <a:ln w="0">
            <a:noFill/>
          </a:ln>
        </p:spPr>
      </p:pic>
      <p:pic>
        <p:nvPicPr>
          <p:cNvPr id="142" name="Grafik 2" descr=""/>
          <p:cNvPicPr/>
          <p:nvPr/>
        </p:nvPicPr>
        <p:blipFill>
          <a:blip r:embed="rId3"/>
          <a:stretch/>
        </p:blipFill>
        <p:spPr>
          <a:xfrm>
            <a:off x="7430400" y="134640"/>
            <a:ext cx="3699360" cy="515520"/>
          </a:xfrm>
          <a:prstGeom prst="rect">
            <a:avLst/>
          </a:prstGeom>
          <a:ln w="0">
            <a:noFill/>
          </a:ln>
        </p:spPr>
      </p:pic>
      <p:sp>
        <p:nvSpPr>
          <p:cNvPr id="143"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144"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D9F47E48-8793-45B7-A0D4-F3B1297679B6}"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5"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185"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ED4B71E8-1D67-482C-B10E-2C100DDCDA5A}"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86" name="CustomShape 3"/>
          <p:cNvSpPr/>
          <p:nvPr/>
        </p:nvSpPr>
        <p:spPr>
          <a:xfrm>
            <a:off x="912240" y="1268280"/>
            <a:ext cx="9209520" cy="362880"/>
          </a:xfrm>
          <a:prstGeom prst="rect">
            <a:avLst/>
          </a:prstGeom>
          <a:noFill/>
          <a:ln w="0">
            <a:noFill/>
          </a:ln>
        </p:spPr>
        <p:style>
          <a:lnRef idx="0"/>
          <a:fillRef idx="0"/>
          <a:effectRef idx="0"/>
          <a:fontRef idx="minor"/>
        </p:style>
      </p:sp>
      <p:pic>
        <p:nvPicPr>
          <p:cNvPr id="187" name="Picture 19" descr="Logo_TUC_de_RGB"/>
          <p:cNvPicPr/>
          <p:nvPr/>
        </p:nvPicPr>
        <p:blipFill>
          <a:blip r:embed="rId2"/>
          <a:stretch/>
        </p:blipFill>
        <p:spPr>
          <a:xfrm>
            <a:off x="0" y="0"/>
            <a:ext cx="3053520" cy="563400"/>
          </a:xfrm>
          <a:prstGeom prst="rect">
            <a:avLst/>
          </a:prstGeom>
          <a:ln w="0">
            <a:noFill/>
          </a:ln>
        </p:spPr>
      </p:pic>
      <p:pic>
        <p:nvPicPr>
          <p:cNvPr id="188" name="Grafik 2" descr=""/>
          <p:cNvPicPr/>
          <p:nvPr/>
        </p:nvPicPr>
        <p:blipFill>
          <a:blip r:embed="rId3"/>
          <a:stretch/>
        </p:blipFill>
        <p:spPr>
          <a:xfrm>
            <a:off x="7430400" y="134640"/>
            <a:ext cx="3699360" cy="515520"/>
          </a:xfrm>
          <a:prstGeom prst="rect">
            <a:avLst/>
          </a:prstGeom>
          <a:ln w="0">
            <a:noFill/>
          </a:ln>
        </p:spPr>
      </p:pic>
      <p:sp>
        <p:nvSpPr>
          <p:cNvPr id="189"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190"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3233B4AE-A8FA-4C2D-9934-50FEBE7955C5}"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91"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hyperlink" Target="https://www.coolfiresolutions.com/wp-content/uploads/2020/09/difference-it-ot.gif" TargetMode="External"/><Relationship Id="rId2" Type="http://schemas.openxmlformats.org/officeDocument/2006/relationships/hyperlink" Target="https://web.stanford.edu/class/archive/ee/ee392b/ee392b.1186/lecture/apr3/ee392b_2018_Lecture1_Overview.pdf" TargetMode="External"/><Relationship Id="rId3" Type="http://schemas.openxmlformats.org/officeDocument/2006/relationships/image" Target="../media/image14.png"/><Relationship Id="rId4"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hyperlink" Target="https://www.youtube.com/watch?v=AIiY81-lIqA" TargetMode="External"/><Relationship Id="rId2" Type="http://schemas.openxmlformats.org/officeDocument/2006/relationships/hyperlink" Target="https://www.youtube.com/watch?v=AIiY81-lIqA" TargetMode="External"/><Relationship Id="rId3" Type="http://schemas.openxmlformats.org/officeDocument/2006/relationships/hyperlink" Target="https://www.youtube.com/watch?v=JFQTknMZOYg" TargetMode="External"/><Relationship Id="rId4"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hyperlink" Target="https://webconf.tu-clausthal.de/b/ben-rtl-yv4-kkk" TargetMode="External"/><Relationship Id="rId2" Type="http://schemas.openxmlformats.org/officeDocument/2006/relationships/hyperlink" Target="https://webconf.tu-clausthal.de/b/ben-fzr-smz-2mj" TargetMode="External"/><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hyperlink" Target="http://internetofthingsagenda.techtarget.com/" TargetMode="External"/><Relationship Id="rId2"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hyperlink" Target="https://www.nuscenes.org/nuscenes" TargetMode="External"/><Relationship Id="rId2" Type="http://schemas.openxmlformats.org/officeDocument/2006/relationships/hyperlink" Target="https://creativecommons.org/licenses/by-nc-sa/4.0/" TargetMode="External"/><Relationship Id="rId3" Type="http://schemas.openxmlformats.org/officeDocument/2006/relationships/hyperlink" Target="https://creativecommons.org/licenses/by-sa/4.0/" TargetMode="Externa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hyperlink" Target="https://arxiv.org/pdf/1804.02767.pdf" TargetMode="External"/><Relationship Id="rId3"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jpeg"/><Relationship Id="rId3"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527400" y="1412640"/>
            <a:ext cx="10362600" cy="11491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231" name="CustomShape 2"/>
          <p:cNvSpPr/>
          <p:nvPr/>
        </p:nvSpPr>
        <p:spPr>
          <a:xfrm>
            <a:off x="527400" y="2852640"/>
            <a:ext cx="10362600" cy="2369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4: Introduction to the Internet of Things (IoT)</a:t>
            </a:r>
            <a:endParaRPr b="0" lang="en-US" sz="2400" spc="-1" strike="noStrike">
              <a:latin typeface="DejaVu Sans"/>
            </a:endParaRPr>
          </a:p>
          <a:p>
            <a:pPr algn="ctr">
              <a:lnSpc>
                <a:spcPct val="100000"/>
              </a:lnSpc>
              <a:spcBef>
                <a:spcPts val="479"/>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Back to the Lecture</a:t>
            </a:r>
            <a:endParaRPr b="0" lang="en-US" sz="3000" spc="-1" strike="noStrike">
              <a:latin typeface="DejaVu Sans"/>
            </a:endParaRPr>
          </a:p>
        </p:txBody>
      </p:sp>
      <p:sp>
        <p:nvSpPr>
          <p:cNvPr id="256"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The Nature of Technology </a:t>
            </a:r>
            <a:endParaRPr b="0" lang="en-US" sz="2400" spc="-1" strike="noStrike">
              <a:latin typeface="DejaVu Sans"/>
            </a:endParaRPr>
          </a:p>
        </p:txBody>
      </p:sp>
      <p:sp>
        <p:nvSpPr>
          <p:cNvPr id="258" name="CustomShape 2"/>
          <p:cNvSpPr/>
          <p:nvPr/>
        </p:nvSpPr>
        <p:spPr>
          <a:xfrm>
            <a:off x="335520" y="2091600"/>
            <a:ext cx="10739880" cy="29595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marL="195120" indent="-1900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1" i="1" lang="en-US" sz="1800" spc="-1" strike="noStrike">
                <a:solidFill>
                  <a:srgbClr val="000000"/>
                </a:solidFill>
                <a:latin typeface="DejaVu Sans"/>
                <a:ea typeface="DejaVu Sans"/>
              </a:rPr>
              <a:t>economy is an expression of its technologies</a:t>
            </a:r>
            <a:endParaRPr b="0" lang="en-US" sz="1800" spc="-1" strike="noStrike">
              <a:latin typeface="DejaVu Sans"/>
            </a:endParaRPr>
          </a:p>
          <a:p>
            <a:pPr lvl="1" marL="432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US" sz="1800" spc="-1" strike="noStrike">
              <a:latin typeface="DejaVu Sans"/>
            </a:endParaRPr>
          </a:p>
          <a:p>
            <a:pPr lvl="1" marL="432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259" name="CustomShape 3"/>
          <p:cNvSpPr/>
          <p:nvPr/>
        </p:nvSpPr>
        <p:spPr>
          <a:xfrm>
            <a:off x="263520" y="6411600"/>
            <a:ext cx="6467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Arthur, Brian (2011) – The Nature of Technology: What It Is and How It Evolves.</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A Data-Driven Smart Circular Economy Framework </a:t>
            </a:r>
            <a:endParaRPr b="0" lang="en-US" sz="2400" spc="-1" strike="noStrike">
              <a:latin typeface="DejaVu Sans"/>
            </a:endParaRPr>
          </a:p>
        </p:txBody>
      </p:sp>
      <p:sp>
        <p:nvSpPr>
          <p:cNvPr id="261" name="CustomShape 2"/>
          <p:cNvSpPr/>
          <p:nvPr/>
        </p:nvSpPr>
        <p:spPr>
          <a:xfrm>
            <a:off x="263520" y="6411600"/>
            <a:ext cx="72428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latin typeface="DejaVu Sans"/>
            </a:endParaRPr>
          </a:p>
        </p:txBody>
      </p:sp>
      <p:pic>
        <p:nvPicPr>
          <p:cNvPr id="262" name="" descr=""/>
          <p:cNvPicPr/>
          <p:nvPr/>
        </p:nvPicPr>
        <p:blipFill>
          <a:blip r:embed="rId1"/>
          <a:stretch/>
        </p:blipFill>
        <p:spPr>
          <a:xfrm>
            <a:off x="470880" y="1371600"/>
            <a:ext cx="10951920" cy="47934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Introduction and History</a:t>
            </a:r>
            <a:endParaRPr b="0" lang="en-US" sz="3000" spc="-1" strike="noStrike">
              <a:latin typeface="DejaVu Sans"/>
            </a:endParaRPr>
          </a:p>
        </p:txBody>
      </p:sp>
      <p:sp>
        <p:nvSpPr>
          <p:cNvPr id="264"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History</a:t>
            </a:r>
            <a:endParaRPr b="0" lang="en-US" sz="2400" spc="-1" strike="noStrike">
              <a:latin typeface="DejaVu Sans"/>
            </a:endParaRPr>
          </a:p>
          <a:p>
            <a:pPr>
              <a:lnSpc>
                <a:spcPct val="100000"/>
              </a:lnSpc>
              <a:buNone/>
            </a:pPr>
            <a:endParaRPr b="0" lang="en-US" sz="2400" spc="-1" strike="noStrike">
              <a:latin typeface="DejaVu Sans"/>
            </a:endParaRPr>
          </a:p>
        </p:txBody>
      </p:sp>
      <p:sp>
        <p:nvSpPr>
          <p:cNvPr id="266" name="CustomShape 2"/>
          <p:cNvSpPr/>
          <p:nvPr/>
        </p:nvSpPr>
        <p:spPr>
          <a:xfrm>
            <a:off x="335520" y="1268640"/>
            <a:ext cx="1017864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1982: Beverage dispenser with an Internet connection (Carnegie Mellon University)</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fr-FR" sz="1800" spc="-1" strike="noStrike">
                <a:solidFill>
                  <a:srgbClr val="000000"/>
                </a:solidFill>
                <a:latin typeface="DejaVu Sans"/>
                <a:ea typeface="DejaVu Sans"/>
              </a:rPr>
              <a:t>1991: Vision of </a:t>
            </a:r>
            <a:r>
              <a:rPr b="0" i="1" lang="fr-FR" sz="1800" spc="-1" strike="noStrike">
                <a:solidFill>
                  <a:srgbClr val="000000"/>
                </a:solidFill>
                <a:latin typeface="DejaVu Sans"/>
                <a:ea typeface="DejaVu Sans"/>
              </a:rPr>
              <a:t>Ubiquitous Computing</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1999: Kevin Ashton → IoT refers to the linking of clearly identifiable physical objects (things) with a virtual representation in an Internet-like structure.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Introduction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268" name="CustomShape 2"/>
          <p:cNvSpPr/>
          <p:nvPr/>
        </p:nvSpPr>
        <p:spPr>
          <a:xfrm>
            <a:off x="402840" y="6429240"/>
            <a:ext cx="7727040" cy="211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800" spc="-1" strike="noStrike">
                <a:solidFill>
                  <a:srgbClr val="a6a6a6"/>
                </a:solidFill>
                <a:latin typeface="Arial"/>
                <a:ea typeface="Arial"/>
              </a:rPr>
              <a:t>Image adapted from: https://www.scientechworld.com/blog/telephone-network-computer-network-mobile-network-network-things-internet-things-iot/</a:t>
            </a:r>
            <a:endParaRPr b="0" lang="en-US" sz="800" spc="-1" strike="noStrike">
              <a:latin typeface="DejaVu Sans"/>
            </a:endParaRPr>
          </a:p>
        </p:txBody>
      </p:sp>
      <p:pic>
        <p:nvPicPr>
          <p:cNvPr id="269" name="" descr=""/>
          <p:cNvPicPr/>
          <p:nvPr/>
        </p:nvPicPr>
        <p:blipFill>
          <a:blip r:embed="rId1"/>
          <a:stretch/>
        </p:blipFill>
        <p:spPr>
          <a:xfrm>
            <a:off x="1663200" y="1143000"/>
            <a:ext cx="8161560" cy="51901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IIot vs. IoT</a:t>
            </a:r>
            <a:endParaRPr b="0" lang="en-US" sz="2400" spc="-1" strike="noStrike">
              <a:latin typeface="DejaVu Sans"/>
            </a:endParaRPr>
          </a:p>
          <a:p>
            <a:pPr>
              <a:lnSpc>
                <a:spcPct val="100000"/>
              </a:lnSpc>
              <a:buNone/>
            </a:pPr>
            <a:endParaRPr b="0" lang="en-US" sz="2400" spc="-1" strike="noStrike">
              <a:latin typeface="DejaVu Sans"/>
            </a:endParaRPr>
          </a:p>
        </p:txBody>
      </p:sp>
      <p:sp>
        <p:nvSpPr>
          <p:cNvPr id="271" name="CustomShape 2"/>
          <p:cNvSpPr/>
          <p:nvPr/>
        </p:nvSpPr>
        <p:spPr>
          <a:xfrm>
            <a:off x="263520" y="6411600"/>
            <a:ext cx="8646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https://web.stanford.edu/class/archive/ee/ee392b/ee392b.1186/lecture/apr3/ee392b_2018_Lecture1_Overview.pdf</a:t>
            </a:r>
            <a:endParaRPr b="0" lang="en-US" sz="900" spc="-1" strike="noStrike">
              <a:latin typeface="DejaVu Sans"/>
            </a:endParaRPr>
          </a:p>
        </p:txBody>
      </p:sp>
      <p:pic>
        <p:nvPicPr>
          <p:cNvPr id="272" name="" descr=""/>
          <p:cNvPicPr/>
          <p:nvPr/>
        </p:nvPicPr>
        <p:blipFill>
          <a:blip r:embed="rId1"/>
          <a:stretch/>
        </p:blipFill>
        <p:spPr>
          <a:xfrm>
            <a:off x="1414800" y="1884600"/>
            <a:ext cx="8181360" cy="33681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IT and OT in IIoT</a:t>
            </a:r>
            <a:endParaRPr b="0" lang="en-US" sz="2400" spc="-1" strike="noStrike">
              <a:latin typeface="DejaVu Sans"/>
            </a:endParaRPr>
          </a:p>
          <a:p>
            <a:pPr>
              <a:lnSpc>
                <a:spcPct val="100000"/>
              </a:lnSpc>
              <a:buNone/>
            </a:pPr>
            <a:endParaRPr b="0" lang="en-US" sz="2400" spc="-1" strike="noStrike">
              <a:latin typeface="DejaVu Sans"/>
            </a:endParaRPr>
          </a:p>
        </p:txBody>
      </p:sp>
      <p:sp>
        <p:nvSpPr>
          <p:cNvPr id="274" name="CustomShape 2"/>
          <p:cNvSpPr/>
          <p:nvPr/>
        </p:nvSpPr>
        <p:spPr>
          <a:xfrm>
            <a:off x="263520" y="6231600"/>
            <a:ext cx="1116144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and definitions adapted from: </a:t>
            </a:r>
            <a:r>
              <a:rPr b="0" lang="de-DE" sz="900" spc="-1" strike="noStrike" u="sng">
                <a:solidFill>
                  <a:srgbClr val="0000ff"/>
                </a:solidFill>
                <a:uFillTx/>
                <a:latin typeface="Roboto"/>
                <a:ea typeface="Roboto"/>
                <a:hlinkClick r:id="rId1"/>
              </a:rPr>
              <a:t>https://www.coolfiresolutions.com/wp-content/uploads/2020/09/difference-it-ot.gif</a:t>
            </a:r>
            <a:r>
              <a:rPr b="0" lang="de-DE" sz="900" spc="-1" strike="noStrike">
                <a:solidFill>
                  <a:srgbClr val="a6a6a6"/>
                </a:solidFill>
                <a:latin typeface="Roboto"/>
                <a:ea typeface="Roboto"/>
              </a:rPr>
              <a:t> and</a:t>
            </a:r>
            <a:r>
              <a:rPr b="0" lang="de-DE" sz="900" spc="-1" strike="noStrike" u="sng">
                <a:solidFill>
                  <a:srgbClr val="0000ff"/>
                </a:solidFill>
                <a:uFillTx/>
                <a:latin typeface="Roboto"/>
                <a:ea typeface="Roboto"/>
                <a:hlinkClick r:id="rId2"/>
              </a:rPr>
              <a:t>https://web.stanford.edu/class/archive/ee/ee392b/ee392b.1186/lecture/apr3/ee392b_2018_Lecture1_Overview.pdf</a:t>
            </a:r>
            <a:r>
              <a:rPr b="0" lang="de-DE" sz="900" spc="-1" strike="noStrike">
                <a:solidFill>
                  <a:srgbClr val="a6a6a6"/>
                </a:solidFill>
                <a:latin typeface="Roboto"/>
                <a:ea typeface="Roboto"/>
              </a:rPr>
              <a:t> respectively</a:t>
            </a:r>
            <a:endParaRPr b="0" lang="en-US" sz="900" spc="-1" strike="noStrike">
              <a:latin typeface="DejaVu Sans"/>
            </a:endParaRPr>
          </a:p>
        </p:txBody>
      </p:sp>
      <p:sp>
        <p:nvSpPr>
          <p:cNvPr id="275" name="CustomShape 3"/>
          <p:cNvSpPr/>
          <p:nvPr/>
        </p:nvSpPr>
        <p:spPr>
          <a:xfrm>
            <a:off x="457200" y="1481400"/>
            <a:ext cx="10510560" cy="1942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DejaVu Sans"/>
                <a:ea typeface="DejaVu Sans"/>
              </a:rPr>
              <a:t>OT (Operational Technology): </a:t>
            </a:r>
            <a:r>
              <a:rPr b="0" lang="en-US" sz="1800" spc="-1" strike="noStrike">
                <a:solidFill>
                  <a:srgbClr val="000000"/>
                </a:solidFill>
                <a:latin typeface="DejaVu Sans"/>
                <a:ea typeface="DejaVu Sans"/>
              </a:rPr>
              <a:t>Hardware and software that detects or causes a change through the direct monitoring and/or control of physical devices, process and events in the enterprise.</a:t>
            </a:r>
            <a:endParaRPr b="0" lang="en-US" sz="1800" spc="-1" strike="noStrike">
              <a:latin typeface="DejaVu Sans"/>
            </a:endParaRPr>
          </a:p>
          <a:p>
            <a:pPr>
              <a:lnSpc>
                <a:spcPct val="100000"/>
              </a:lnSpc>
              <a:buNone/>
            </a:pPr>
            <a:endParaRPr b="0" lang="en-US" sz="1800" spc="-1" strike="noStrike">
              <a:latin typeface="DejaVu Sans"/>
            </a:endParaRPr>
          </a:p>
          <a:p>
            <a:pPr>
              <a:lnSpc>
                <a:spcPct val="100000"/>
              </a:lnSpc>
              <a:buNone/>
            </a:pPr>
            <a:r>
              <a:rPr b="1" lang="en-US" sz="1800" spc="-1" strike="noStrike">
                <a:solidFill>
                  <a:srgbClr val="000000"/>
                </a:solidFill>
                <a:latin typeface="DejaVu Sans"/>
                <a:ea typeface="DejaVu Sans"/>
              </a:rPr>
              <a:t>IT (Information Technology): </a:t>
            </a:r>
            <a:r>
              <a:rPr b="0" lang="en-US" sz="1800" spc="-1" strike="noStrike">
                <a:solidFill>
                  <a:srgbClr val="000000"/>
                </a:solidFill>
                <a:latin typeface="DejaVu Sans"/>
                <a:ea typeface="DejaVu Sans"/>
              </a:rPr>
              <a:t>This is the common term for the entire spectrum of technologies for information processing, including software, hardware, communications technologies and related services.</a:t>
            </a:r>
            <a:endParaRPr b="0" lang="en-US" sz="1800" spc="-1" strike="noStrike">
              <a:latin typeface="DejaVu Sans"/>
            </a:endParaRPr>
          </a:p>
        </p:txBody>
      </p:sp>
      <p:pic>
        <p:nvPicPr>
          <p:cNvPr id="276" name="" descr=""/>
          <p:cNvPicPr/>
          <p:nvPr/>
        </p:nvPicPr>
        <p:blipFill>
          <a:blip r:embed="rId3"/>
          <a:stretch/>
        </p:blipFill>
        <p:spPr>
          <a:xfrm>
            <a:off x="2926080" y="3522960"/>
            <a:ext cx="6155640" cy="27082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IoT Example – Connected Cars</a:t>
            </a:r>
            <a:endParaRPr b="0" lang="en-US" sz="2400" spc="-1" strike="noStrike">
              <a:latin typeface="DejaVu Sans"/>
            </a:endParaRPr>
          </a:p>
          <a:p>
            <a:pPr>
              <a:lnSpc>
                <a:spcPct val="100000"/>
              </a:lnSpc>
              <a:buNone/>
            </a:pPr>
            <a:endParaRPr b="0" lang="en-US" sz="2400" spc="-1" strike="noStrike">
              <a:latin typeface="DejaVu Sans"/>
            </a:endParaRPr>
          </a:p>
        </p:txBody>
      </p:sp>
      <p:sp>
        <p:nvSpPr>
          <p:cNvPr id="278" name="CustomShape 2"/>
          <p:cNvSpPr/>
          <p:nvPr/>
        </p:nvSpPr>
        <p:spPr>
          <a:xfrm>
            <a:off x="263520" y="6411600"/>
            <a:ext cx="86468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https://web.stanford.edu/class/archive/ee/ee392b/ee392b.1186/lecture/apr3/ee392b_2018_Lecture1_Overview.pdf</a:t>
            </a:r>
            <a:endParaRPr b="0" lang="en-US" sz="900" spc="-1" strike="noStrike">
              <a:latin typeface="DejaVu Sans"/>
            </a:endParaRPr>
          </a:p>
        </p:txBody>
      </p:sp>
      <p:pic>
        <p:nvPicPr>
          <p:cNvPr id="279" name="" descr=""/>
          <p:cNvPicPr/>
          <p:nvPr/>
        </p:nvPicPr>
        <p:blipFill>
          <a:blip r:embed="rId1"/>
          <a:stretch/>
        </p:blipFill>
        <p:spPr>
          <a:xfrm>
            <a:off x="1600200" y="1371600"/>
            <a:ext cx="8638560" cy="47055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 Example – Machine-to-Everything (M2X) Applications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281" name="CustomShape 2"/>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https://chorus.mobi</a:t>
            </a:r>
            <a:endParaRPr b="0" lang="en-US" sz="900" spc="-1" strike="noStrike">
              <a:latin typeface="DejaVu Sans"/>
            </a:endParaRPr>
          </a:p>
        </p:txBody>
      </p:sp>
      <p:sp>
        <p:nvSpPr>
          <p:cNvPr id="282" name="CustomShape 3"/>
          <p:cNvSpPr/>
          <p:nvPr/>
        </p:nvSpPr>
        <p:spPr>
          <a:xfrm>
            <a:off x="335520" y="1268640"/>
            <a:ext cx="559368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Machine-to-Human (M2H)</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Transportation-as-a-Service</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p:txBody>
      </p:sp>
      <p:pic>
        <p:nvPicPr>
          <p:cNvPr id="283" name="" descr=""/>
          <p:cNvPicPr/>
          <p:nvPr/>
        </p:nvPicPr>
        <p:blipFill>
          <a:blip r:embed="rId1"/>
          <a:stretch/>
        </p:blipFill>
        <p:spPr>
          <a:xfrm>
            <a:off x="5943600" y="2103120"/>
            <a:ext cx="4566960" cy="36525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License</a:t>
            </a:r>
            <a:endParaRPr b="0" lang="en-US" sz="2400" spc="-1" strike="noStrike">
              <a:latin typeface="DejaVu Sans"/>
            </a:endParaRPr>
          </a:p>
        </p:txBody>
      </p:sp>
      <p:sp>
        <p:nvSpPr>
          <p:cNvPr id="233"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 Example – Machine-to-Everything (M2X) Applications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285" name="CustomShape 2"/>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https://chorus.mobi</a:t>
            </a:r>
            <a:endParaRPr b="0" lang="en-US" sz="900" spc="-1" strike="noStrike">
              <a:latin typeface="DejaVu Sans"/>
            </a:endParaRPr>
          </a:p>
        </p:txBody>
      </p:sp>
      <p:sp>
        <p:nvSpPr>
          <p:cNvPr id="286" name="CustomShape 3"/>
          <p:cNvSpPr/>
          <p:nvPr/>
        </p:nvSpPr>
        <p:spPr>
          <a:xfrm>
            <a:off x="348120" y="1268280"/>
            <a:ext cx="559368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Machine-to-Machine (M2M)</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Road space negotiations</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p:txBody>
      </p:sp>
      <p:pic>
        <p:nvPicPr>
          <p:cNvPr id="287" name="" descr=""/>
          <p:cNvPicPr/>
          <p:nvPr/>
        </p:nvPicPr>
        <p:blipFill>
          <a:blip r:embed="rId1"/>
          <a:stretch/>
        </p:blipFill>
        <p:spPr>
          <a:xfrm>
            <a:off x="5943600" y="2103120"/>
            <a:ext cx="4566960" cy="36525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 Example – Machine-to-Everything (M2X) Applications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289" name="CustomShape 2"/>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https://chorus.mobi</a:t>
            </a:r>
            <a:endParaRPr b="0" lang="en-US" sz="900" spc="-1" strike="noStrike">
              <a:latin typeface="DejaVu Sans"/>
            </a:endParaRPr>
          </a:p>
        </p:txBody>
      </p:sp>
      <p:sp>
        <p:nvSpPr>
          <p:cNvPr id="290" name="CustomShape 3"/>
          <p:cNvSpPr/>
          <p:nvPr/>
        </p:nvSpPr>
        <p:spPr>
          <a:xfrm>
            <a:off x="348120" y="1268280"/>
            <a:ext cx="559368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Machine-to-Infrastructure (M2I)</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Smart parking, battery charging or traffic information</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p:txBody>
      </p:sp>
      <p:pic>
        <p:nvPicPr>
          <p:cNvPr id="291" name="" descr=""/>
          <p:cNvPicPr/>
          <p:nvPr/>
        </p:nvPicPr>
        <p:blipFill>
          <a:blip r:embed="rId1"/>
          <a:stretch/>
        </p:blipFill>
        <p:spPr>
          <a:xfrm>
            <a:off x="6663600" y="2103120"/>
            <a:ext cx="3652560" cy="36525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598920" y="1952640"/>
            <a:ext cx="4988160" cy="285408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de-DE" sz="2150" spc="-1" strike="noStrike">
                <a:solidFill>
                  <a:srgbClr val="000000"/>
                </a:solidFill>
                <a:latin typeface="DejaVu Sans"/>
                <a:ea typeface="DejaVu Sans"/>
              </a:rPr>
              <a:t>Machine-to-Human (M2H)</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Machine-to-Machine (M2M)</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Machine-to-Infrastructure (M2I)</a:t>
            </a:r>
            <a:endParaRPr b="0" lang="en-US" sz="2150" spc="-1" strike="noStrike">
              <a:latin typeface="DejaVu Sans"/>
            </a:endParaRPr>
          </a:p>
          <a:p>
            <a:pPr marL="118440" algn="ctr">
              <a:lnSpc>
                <a:spcPct val="100000"/>
              </a:lnSpc>
              <a:buNone/>
              <a:tabLst>
                <a:tab algn="l" pos="0"/>
              </a:tabLst>
            </a:pPr>
            <a:r>
              <a:rPr b="1" lang="de-DE" sz="2150" spc="-1" strike="noStrike">
                <a:solidFill>
                  <a:srgbClr val="000000"/>
                </a:solidFill>
                <a:latin typeface="DejaVu Sans"/>
                <a:ea typeface="Roboto"/>
              </a:rPr>
              <a:t>=</a:t>
            </a:r>
            <a:endParaRPr b="0" lang="en-US" sz="2150" spc="-1" strike="noStrike">
              <a:latin typeface="DejaVu Sans"/>
            </a:endParaRPr>
          </a:p>
          <a:p>
            <a:pPr marL="118440" algn="ctr">
              <a:lnSpc>
                <a:spcPct val="100000"/>
              </a:lnSpc>
              <a:buNone/>
              <a:tabLst>
                <a:tab algn="l" pos="0"/>
              </a:tabLst>
            </a:pPr>
            <a:r>
              <a:rPr b="1" lang="de-DE" sz="2150" spc="-1" strike="noStrike">
                <a:solidFill>
                  <a:srgbClr val="000000"/>
                </a:solidFill>
                <a:latin typeface="DejaVu Sans"/>
                <a:ea typeface="Roboto"/>
              </a:rPr>
              <a:t>Machine-to-Everything (M2X)</a:t>
            </a:r>
            <a:endParaRPr b="0" lang="en-US" sz="2150" spc="-1" strike="noStrike">
              <a:latin typeface="DejaVu Sans"/>
            </a:endParaRPr>
          </a:p>
        </p:txBody>
      </p:sp>
      <p:sp>
        <p:nvSpPr>
          <p:cNvPr id="293" name="CustomShape 2"/>
          <p:cNvSpPr/>
          <p:nvPr/>
        </p:nvSpPr>
        <p:spPr>
          <a:xfrm>
            <a:off x="510120" y="6291000"/>
            <a:ext cx="1076400" cy="30168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sp>
      <p:sp>
        <p:nvSpPr>
          <p:cNvPr id="294" name="CustomShape 3"/>
          <p:cNvSpPr/>
          <p:nvPr/>
        </p:nvSpPr>
        <p:spPr>
          <a:xfrm>
            <a:off x="11296800" y="6217560"/>
            <a:ext cx="725040" cy="51804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buNone/>
              <a:tabLst>
                <a:tab algn="l" pos="0"/>
              </a:tabLst>
            </a:pPr>
            <a:fld id="{33EF3145-ADD3-4DC9-A152-9721348CE864}" type="slidenum">
              <a:rPr b="0" lang="de-DE" sz="1050" spc="-1" strike="noStrike">
                <a:solidFill>
                  <a:srgbClr val="595959"/>
                </a:solidFill>
                <a:latin typeface="DejaVu Sans"/>
                <a:ea typeface="Roboto"/>
              </a:rPr>
              <a:t>&lt;number&gt;</a:t>
            </a:fld>
            <a:endParaRPr b="0" lang="en-US" sz="1050" spc="-1" strike="noStrike">
              <a:latin typeface="DejaVu Sans"/>
            </a:endParaRPr>
          </a:p>
        </p:txBody>
      </p:sp>
      <p:sp>
        <p:nvSpPr>
          <p:cNvPr id="295" name="CustomShape 4"/>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 Example – Machine-to-Everything (M2X) Applications</a:t>
            </a:r>
            <a:endParaRPr b="0" lang="en-US" sz="2400" spc="-1" strike="noStrike">
              <a:latin typeface="DejaVu Sans"/>
            </a:endParaRPr>
          </a:p>
          <a:p>
            <a:pPr>
              <a:lnSpc>
                <a:spcPct val="100000"/>
              </a:lnSpc>
              <a:buNone/>
            </a:pPr>
            <a:endParaRPr b="0" lang="en-US" sz="24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415440" y="1536480"/>
            <a:ext cx="11354760" cy="4548960"/>
          </a:xfrm>
          <a:prstGeom prst="rect">
            <a:avLst/>
          </a:prstGeom>
          <a:noFill/>
          <a:ln w="0">
            <a:noFill/>
          </a:ln>
        </p:spPr>
        <p:style>
          <a:lnRef idx="0"/>
          <a:fillRef idx="0"/>
          <a:effectRef idx="0"/>
          <a:fontRef idx="minor"/>
        </p:style>
        <p:txBody>
          <a:bodyPr lIns="0" rIns="0" tIns="91440" bIns="91440" anchor="b">
            <a:noAutofit/>
          </a:bodyPr>
          <a:p>
            <a:pPr marL="118440" algn="ctr">
              <a:lnSpc>
                <a:spcPct val="100000"/>
              </a:lnSpc>
              <a:spcAft>
                <a:spcPts val="533"/>
              </a:spcAft>
              <a:buNone/>
              <a:tabLst>
                <a:tab algn="l" pos="0"/>
              </a:tabLst>
            </a:pPr>
            <a:endParaRPr b="0" lang="en-US" sz="1800" spc="-1" strike="noStrike">
              <a:latin typeface="DejaVu Sans"/>
            </a:endParaRPr>
          </a:p>
          <a:p>
            <a:pPr marL="118440">
              <a:lnSpc>
                <a:spcPct val="100000"/>
              </a:lnSpc>
              <a:spcAft>
                <a:spcPts val="533"/>
              </a:spcAft>
              <a:buNone/>
              <a:tabLst>
                <a:tab algn="l" pos="0"/>
              </a:tabLst>
            </a:pPr>
            <a:r>
              <a:rPr b="1" lang="en-GB" sz="2150" spc="-1" strike="noStrike">
                <a:solidFill>
                  <a:srgbClr val="000000"/>
                </a:solidFill>
                <a:latin typeface="DejaVu Sans"/>
                <a:ea typeface="DejaVu Sans"/>
              </a:rPr>
              <a:t>M2X Economy </a:t>
            </a:r>
            <a:r>
              <a:rPr b="0" lang="en-GB" sz="2150" spc="-1" strike="noStrike">
                <a:solidFill>
                  <a:srgbClr val="000000"/>
                </a:solidFill>
                <a:latin typeface="DejaVu Sans"/>
                <a:ea typeface="DejaVu Sans"/>
              </a:rPr>
              <a:t>→ Is the result of business interactions, transactions and collaborations among entities of the M2X ecosystem.</a:t>
            </a:r>
            <a:endParaRPr b="0" lang="en-US" sz="2150" spc="-1" strike="noStrike">
              <a:latin typeface="DejaVu Sans"/>
            </a:endParaRPr>
          </a:p>
          <a:p>
            <a:pPr marL="118440" algn="ctr">
              <a:lnSpc>
                <a:spcPct val="100000"/>
              </a:lnSpc>
              <a:spcAft>
                <a:spcPts val="533"/>
              </a:spcAft>
              <a:buNone/>
              <a:tabLst>
                <a:tab algn="l" pos="0"/>
              </a:tabLst>
            </a:pPr>
            <a:endParaRPr b="0" lang="en-US" sz="2150" spc="-1" strike="noStrike">
              <a:latin typeface="DejaVu Sans"/>
            </a:endParaRPr>
          </a:p>
        </p:txBody>
      </p:sp>
      <p:sp>
        <p:nvSpPr>
          <p:cNvPr id="297" name="CustomShape 2"/>
          <p:cNvSpPr/>
          <p:nvPr/>
        </p:nvSpPr>
        <p:spPr>
          <a:xfrm>
            <a:off x="510120" y="6291000"/>
            <a:ext cx="1076400" cy="30168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sp>
      <p:sp>
        <p:nvSpPr>
          <p:cNvPr id="298" name="CustomShape 3"/>
          <p:cNvSpPr/>
          <p:nvPr/>
        </p:nvSpPr>
        <p:spPr>
          <a:xfrm>
            <a:off x="11296800" y="6217560"/>
            <a:ext cx="725040" cy="51804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buNone/>
              <a:tabLst>
                <a:tab algn="l" pos="0"/>
              </a:tabLst>
            </a:pPr>
            <a:fld id="{37005D49-C3BB-471C-9699-548FB9027635}" type="slidenum">
              <a:rPr b="0" lang="de-DE" sz="1050" spc="-1" strike="noStrike">
                <a:solidFill>
                  <a:srgbClr val="595959"/>
                </a:solidFill>
                <a:latin typeface="DejaVu Sans"/>
                <a:ea typeface="Roboto"/>
              </a:rPr>
              <a:t>&lt;number&gt;</a:t>
            </a:fld>
            <a:endParaRPr b="0" lang="en-US" sz="1050" spc="-1" strike="noStrike">
              <a:latin typeface="DejaVu Sans"/>
            </a:endParaRPr>
          </a:p>
        </p:txBody>
      </p:sp>
      <p:sp>
        <p:nvSpPr>
          <p:cNvPr id="299" name="CustomShape 4"/>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 Example – Machine-to-Everything (M2X) Applications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300" name="CustomShape 5"/>
          <p:cNvSpPr/>
          <p:nvPr/>
        </p:nvSpPr>
        <p:spPr>
          <a:xfrm>
            <a:off x="3599280" y="1953000"/>
            <a:ext cx="4988160" cy="285408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de-DE" sz="2150" spc="-1" strike="noStrike">
                <a:solidFill>
                  <a:srgbClr val="000000"/>
                </a:solidFill>
                <a:latin typeface="DejaVu Sans"/>
                <a:ea typeface="DejaVu Sans"/>
              </a:rPr>
              <a:t>Machine-to-Human (M2H)</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Machine-to-Machine (M2M)</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a:t>
            </a:r>
            <a:endParaRPr b="0" lang="en-US" sz="2150" spc="-1" strike="noStrike">
              <a:latin typeface="DejaVu Sans"/>
            </a:endParaRPr>
          </a:p>
          <a:p>
            <a:pPr marL="118440" algn="ctr">
              <a:lnSpc>
                <a:spcPct val="100000"/>
              </a:lnSpc>
              <a:buNone/>
              <a:tabLst>
                <a:tab algn="l" pos="0"/>
              </a:tabLst>
            </a:pPr>
            <a:r>
              <a:rPr b="0" lang="de-DE" sz="2150" spc="-1" strike="noStrike">
                <a:solidFill>
                  <a:srgbClr val="000000"/>
                </a:solidFill>
                <a:latin typeface="DejaVu Sans"/>
                <a:ea typeface="Roboto"/>
              </a:rPr>
              <a:t>Machine-to-Infrastructure (M2I)</a:t>
            </a:r>
            <a:endParaRPr b="0" lang="en-US" sz="2150" spc="-1" strike="noStrike">
              <a:latin typeface="DejaVu Sans"/>
            </a:endParaRPr>
          </a:p>
          <a:p>
            <a:pPr marL="118440" algn="ctr">
              <a:lnSpc>
                <a:spcPct val="100000"/>
              </a:lnSpc>
              <a:buNone/>
              <a:tabLst>
                <a:tab algn="l" pos="0"/>
              </a:tabLst>
            </a:pPr>
            <a:r>
              <a:rPr b="1" lang="de-DE" sz="2150" spc="-1" strike="noStrike">
                <a:solidFill>
                  <a:srgbClr val="000000"/>
                </a:solidFill>
                <a:latin typeface="DejaVu Sans"/>
                <a:ea typeface="Roboto"/>
              </a:rPr>
              <a:t>=</a:t>
            </a:r>
            <a:endParaRPr b="0" lang="en-US" sz="2150" spc="-1" strike="noStrike">
              <a:latin typeface="DejaVu Sans"/>
            </a:endParaRPr>
          </a:p>
          <a:p>
            <a:pPr marL="118440" algn="ctr">
              <a:lnSpc>
                <a:spcPct val="100000"/>
              </a:lnSpc>
              <a:buNone/>
              <a:tabLst>
                <a:tab algn="l" pos="0"/>
              </a:tabLst>
            </a:pPr>
            <a:r>
              <a:rPr b="1" lang="de-DE" sz="2150" spc="-1" strike="noStrike">
                <a:solidFill>
                  <a:srgbClr val="000000"/>
                </a:solidFill>
                <a:latin typeface="DejaVu Sans"/>
                <a:ea typeface="Roboto"/>
              </a:rPr>
              <a:t>Machine-to-Everything (M2X)</a:t>
            </a:r>
            <a:endParaRPr b="0" lang="en-US" sz="215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 Example – Machine-to-Everything (M2X) Applications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302" name="CustomShape 2"/>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https://chorus.mobi</a:t>
            </a:r>
            <a:endParaRPr b="0" lang="en-US" sz="900" spc="-1" strike="noStrike">
              <a:latin typeface="DejaVu Sans"/>
            </a:endParaRPr>
          </a:p>
        </p:txBody>
      </p:sp>
      <p:sp>
        <p:nvSpPr>
          <p:cNvPr id="303" name="CustomShape 3"/>
          <p:cNvSpPr/>
          <p:nvPr/>
        </p:nvSpPr>
        <p:spPr>
          <a:xfrm>
            <a:off x="2298600" y="2853000"/>
            <a:ext cx="6857280" cy="1732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buNone/>
              <a:tabLst>
                <a:tab algn="l" pos="0"/>
              </a:tabLst>
            </a:pPr>
            <a:r>
              <a:rPr b="1" lang="en-US" sz="1800" spc="-1" strike="noStrike" u="sng">
                <a:solidFill>
                  <a:srgbClr val="0000ff"/>
                </a:solidFill>
                <a:uFillTx/>
                <a:latin typeface="DejaVu Sans"/>
                <a:ea typeface="DejaVu Sans"/>
                <a:hlinkClick r:id="rId1"/>
              </a:rPr>
              <a:t>Transformin</a:t>
            </a:r>
            <a:r>
              <a:rPr b="1" lang="en-US" sz="1800" spc="-1" strike="noStrike" u="sng">
                <a:solidFill>
                  <a:srgbClr val="0000ff"/>
                </a:solidFill>
                <a:uFillTx/>
                <a:latin typeface="DejaVu Sans"/>
                <a:ea typeface="DejaVu Sans"/>
                <a:hlinkClick r:id="rId2"/>
              </a:rPr>
              <a:t>g Urban Mobility</a:t>
            </a:r>
            <a:endParaRPr b="0" lang="en-US" sz="1800" spc="-1" strike="noStrike">
              <a:latin typeface="DejaVu Sans"/>
            </a:endParaRPr>
          </a:p>
          <a:p>
            <a:pPr algn="ctr">
              <a:lnSpc>
                <a:spcPct val="100000"/>
              </a:lnSpc>
              <a:spcBef>
                <a:spcPts val="360"/>
              </a:spcBef>
              <a:buNone/>
              <a:tabLst>
                <a:tab algn="l" pos="0"/>
              </a:tabLst>
            </a:pPr>
            <a:endParaRPr b="0" lang="en-US" sz="1800" spc="-1" strike="noStrike">
              <a:latin typeface="DejaVu Sans"/>
            </a:endParaRPr>
          </a:p>
          <a:p>
            <a:pPr algn="ctr">
              <a:lnSpc>
                <a:spcPct val="100000"/>
              </a:lnSpc>
              <a:spcBef>
                <a:spcPts val="360"/>
              </a:spcBef>
              <a:buNone/>
              <a:tabLst>
                <a:tab algn="l" pos="0"/>
              </a:tabLst>
            </a:pPr>
            <a:endParaRPr b="0" lang="en-US" sz="1800" spc="-1" strike="noStrike">
              <a:latin typeface="DejaVu Sans"/>
            </a:endParaRPr>
          </a:p>
          <a:p>
            <a:pPr algn="ctr">
              <a:lnSpc>
                <a:spcPct val="100000"/>
              </a:lnSpc>
              <a:spcBef>
                <a:spcPts val="360"/>
              </a:spcBef>
              <a:buNone/>
              <a:tabLst>
                <a:tab algn="l" pos="0"/>
              </a:tabLst>
            </a:pPr>
            <a:r>
              <a:rPr b="1" lang="en-US" sz="1800" spc="-1" strike="noStrike" u="sng">
                <a:solidFill>
                  <a:srgbClr val="0000ff"/>
                </a:solidFill>
                <a:uFillTx/>
                <a:latin typeface="DejaVu Sans"/>
                <a:ea typeface="DejaVu Sans"/>
                <a:hlinkClick r:id="rId3"/>
              </a:rPr>
              <a:t>MOBI Grand Challenge Submission Video</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IoT Example – Agriculture</a:t>
            </a:r>
            <a:endParaRPr b="0" lang="en-US" sz="2400" spc="-1" strike="noStrike">
              <a:latin typeface="DejaVu Sans"/>
            </a:endParaRPr>
          </a:p>
          <a:p>
            <a:pPr>
              <a:lnSpc>
                <a:spcPct val="100000"/>
              </a:lnSpc>
              <a:buNone/>
            </a:pPr>
            <a:endParaRPr b="0" lang="en-US" sz="2400" spc="-1" strike="noStrike">
              <a:latin typeface="DejaVu Sans"/>
            </a:endParaRPr>
          </a:p>
        </p:txBody>
      </p:sp>
      <p:sp>
        <p:nvSpPr>
          <p:cNvPr id="305" name="CustomShape 2"/>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https://www.nesta.org.uk/blog/precision-agriculture-almost-20-increase-in-income-possible-from-smart-farming/</a:t>
            </a:r>
            <a:endParaRPr b="0" lang="en-US" sz="900" spc="-1" strike="noStrike">
              <a:latin typeface="DejaVu Sans"/>
            </a:endParaRPr>
          </a:p>
        </p:txBody>
      </p:sp>
      <p:pic>
        <p:nvPicPr>
          <p:cNvPr id="306" name="" descr=""/>
          <p:cNvPicPr/>
          <p:nvPr/>
        </p:nvPicPr>
        <p:blipFill>
          <a:blip r:embed="rId1"/>
          <a:stretch/>
        </p:blipFill>
        <p:spPr>
          <a:xfrm>
            <a:off x="1600200" y="1375920"/>
            <a:ext cx="8681760" cy="47912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IoT Example – Healthcare</a:t>
            </a:r>
            <a:endParaRPr b="0" lang="en-US" sz="2400" spc="-1" strike="noStrike">
              <a:latin typeface="DejaVu Sans"/>
            </a:endParaRPr>
          </a:p>
          <a:p>
            <a:pPr>
              <a:lnSpc>
                <a:spcPct val="100000"/>
              </a:lnSpc>
              <a:buNone/>
            </a:pPr>
            <a:endParaRPr b="0" lang="en-US" sz="2400" spc="-1" strike="noStrike">
              <a:latin typeface="DejaVu Sans"/>
            </a:endParaRPr>
          </a:p>
        </p:txBody>
      </p:sp>
      <p:sp>
        <p:nvSpPr>
          <p:cNvPr id="308" name="CustomShape 2"/>
          <p:cNvSpPr/>
          <p:nvPr/>
        </p:nvSpPr>
        <p:spPr>
          <a:xfrm>
            <a:off x="263520" y="6411600"/>
            <a:ext cx="109328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Khan, Sarfraz Fayaz. "Health care monitoring system in Internet of Things (IoT) by using RFID." 2017 6th International Conference on Industrial Technology and Management (ICITM). IEEE, 2017.</a:t>
            </a:r>
            <a:endParaRPr b="0" lang="en-US" sz="900" spc="-1" strike="noStrike">
              <a:latin typeface="DejaVu Sans"/>
            </a:endParaRPr>
          </a:p>
        </p:txBody>
      </p:sp>
      <p:pic>
        <p:nvPicPr>
          <p:cNvPr id="309" name="" descr=""/>
          <p:cNvPicPr/>
          <p:nvPr/>
        </p:nvPicPr>
        <p:blipFill>
          <a:blip r:embed="rId1"/>
          <a:stretch/>
        </p:blipFill>
        <p:spPr>
          <a:xfrm>
            <a:off x="457200" y="1418760"/>
            <a:ext cx="10608840" cy="42912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IoT Example – Smart Retail</a:t>
            </a:r>
            <a:endParaRPr b="0" lang="en-US" sz="2400" spc="-1" strike="noStrike">
              <a:latin typeface="DejaVu Sans"/>
            </a:endParaRPr>
          </a:p>
          <a:p>
            <a:pPr>
              <a:lnSpc>
                <a:spcPct val="100000"/>
              </a:lnSpc>
              <a:buNone/>
            </a:pPr>
            <a:endParaRPr b="0" lang="en-US" sz="2400" spc="-1" strike="noStrike">
              <a:latin typeface="DejaVu Sans"/>
            </a:endParaRPr>
          </a:p>
        </p:txBody>
      </p:sp>
      <p:pic>
        <p:nvPicPr>
          <p:cNvPr id="311" name="" descr=""/>
          <p:cNvPicPr/>
          <p:nvPr/>
        </p:nvPicPr>
        <p:blipFill>
          <a:blip r:embed="rId1"/>
          <a:stretch/>
        </p:blipFill>
        <p:spPr>
          <a:xfrm>
            <a:off x="2464920" y="1371600"/>
            <a:ext cx="7118640" cy="51246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IoT Example – Tsunami Early Warning System </a:t>
            </a:r>
            <a:endParaRPr b="0" lang="en-US" sz="2400" spc="-1" strike="noStrike">
              <a:latin typeface="DejaVu Sans"/>
            </a:endParaRPr>
          </a:p>
          <a:p>
            <a:pPr>
              <a:lnSpc>
                <a:spcPct val="100000"/>
              </a:lnSpc>
              <a:buNone/>
            </a:pPr>
            <a:endParaRPr b="0" lang="en-US" sz="2400" spc="-1" strike="noStrike">
              <a:latin typeface="DejaVu Sans"/>
            </a:endParaRPr>
          </a:p>
        </p:txBody>
      </p:sp>
      <p:sp>
        <p:nvSpPr>
          <p:cNvPr id="313" name="CustomShape 2"/>
          <p:cNvSpPr/>
          <p:nvPr/>
        </p:nvSpPr>
        <p:spPr>
          <a:xfrm>
            <a:off x="263520" y="6207480"/>
            <a:ext cx="109364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recreated from „Schematic layout of the Tsunami Early Warning System (taken from Schuh 2017a)”, https://www.researchgate.net/figure/Schematic-layout-of-the-Tsunami-Early-Warning-System-taken-from-Schuh-2017a_fig4_320655877</a:t>
            </a:r>
            <a:endParaRPr b="0" lang="en-US" sz="900" spc="-1" strike="noStrike">
              <a:latin typeface="DejaVu Sans"/>
            </a:endParaRPr>
          </a:p>
          <a:p>
            <a:pPr>
              <a:lnSpc>
                <a:spcPct val="100000"/>
              </a:lnSpc>
              <a:buNone/>
            </a:pPr>
            <a:r>
              <a:rPr b="0" lang="de-DE" sz="900" spc="-1" strike="noStrike">
                <a:solidFill>
                  <a:srgbClr val="a6a6a6"/>
                </a:solidFill>
                <a:latin typeface="Roboto"/>
                <a:ea typeface="Roboto"/>
              </a:rPr>
              <a:t>https://www.pnn.de/wissenschaft/bojen-ausser-kontrolle-tsunami-messbojen-vor-indonesien-sind-defekt/21910136.html</a:t>
            </a:r>
            <a:endParaRPr b="0" lang="en-US" sz="900" spc="-1" strike="noStrike">
              <a:latin typeface="DejaVu Sans"/>
            </a:endParaRPr>
          </a:p>
          <a:p>
            <a:pPr>
              <a:lnSpc>
                <a:spcPct val="100000"/>
              </a:lnSpc>
              <a:buNone/>
            </a:pPr>
            <a:endParaRPr b="0" lang="en-US" sz="900" spc="-1" strike="noStrike">
              <a:latin typeface="DejaVu Sans"/>
            </a:endParaRPr>
          </a:p>
        </p:txBody>
      </p:sp>
      <p:pic>
        <p:nvPicPr>
          <p:cNvPr id="314" name="" descr=""/>
          <p:cNvPicPr/>
          <p:nvPr/>
        </p:nvPicPr>
        <p:blipFill>
          <a:blip r:embed="rId1"/>
          <a:srcRect l="0" t="0" r="3" b="0"/>
          <a:stretch/>
        </p:blipFill>
        <p:spPr>
          <a:xfrm>
            <a:off x="721800" y="1208160"/>
            <a:ext cx="9828360" cy="49899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IoT Example – Smart Grids</a:t>
            </a:r>
            <a:endParaRPr b="0" lang="en-US" sz="2400" spc="-1" strike="noStrike">
              <a:latin typeface="DejaVu Sans"/>
            </a:endParaRPr>
          </a:p>
          <a:p>
            <a:pPr>
              <a:lnSpc>
                <a:spcPct val="100000"/>
              </a:lnSpc>
              <a:buNone/>
            </a:pPr>
            <a:endParaRPr b="0" lang="en-US" sz="2400" spc="-1" strike="noStrike">
              <a:latin typeface="DejaVu Sans"/>
            </a:endParaRPr>
          </a:p>
        </p:txBody>
      </p:sp>
      <p:sp>
        <p:nvSpPr>
          <p:cNvPr id="316" name="CustomShape 2"/>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https://blog.westmonroepartners.com</a:t>
            </a:r>
            <a:endParaRPr b="0" lang="en-US" sz="900" spc="-1" strike="noStrike">
              <a:latin typeface="DejaVu Sans"/>
            </a:endParaRPr>
          </a:p>
        </p:txBody>
      </p:sp>
      <p:pic>
        <p:nvPicPr>
          <p:cNvPr id="317" name="" descr=""/>
          <p:cNvPicPr/>
          <p:nvPr/>
        </p:nvPicPr>
        <p:blipFill>
          <a:blip r:embed="rId1"/>
          <a:stretch/>
        </p:blipFill>
        <p:spPr>
          <a:xfrm>
            <a:off x="1371600" y="1828800"/>
            <a:ext cx="9002520" cy="38811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Updated BBB Links</a:t>
            </a:r>
            <a:endParaRPr b="0" lang="en-US" sz="2400" spc="-1" strike="noStrike">
              <a:latin typeface="DejaVu Sans"/>
            </a:endParaRPr>
          </a:p>
        </p:txBody>
      </p:sp>
      <p:sp>
        <p:nvSpPr>
          <p:cNvPr id="235" name="CustomShape 2"/>
          <p:cNvSpPr/>
          <p:nvPr/>
        </p:nvSpPr>
        <p:spPr>
          <a:xfrm>
            <a:off x="335520" y="126828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have to update the BBB links</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Lecture: </a:t>
            </a:r>
            <a:r>
              <a:rPr b="0" lang="en-US" sz="1800" spc="-1" strike="noStrike" u="sng">
                <a:solidFill>
                  <a:srgbClr val="0000ff"/>
                </a:solidFill>
                <a:uFillTx/>
                <a:latin typeface="DejaVu Sans"/>
                <a:ea typeface="DejaVu Sans"/>
                <a:hlinkClick r:id="rId1"/>
              </a:rPr>
              <a:t>Link</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Q&amp;A: </a:t>
            </a:r>
            <a:r>
              <a:rPr b="0" lang="en-US" sz="1800" spc="-1" strike="noStrike" u="sng">
                <a:solidFill>
                  <a:srgbClr val="0000ff"/>
                </a:solidFill>
                <a:uFillTx/>
                <a:latin typeface="DejaVu Sans"/>
                <a:ea typeface="DejaVu Sans"/>
                <a:hlinkClick r:id="rId2"/>
              </a:rPr>
              <a:t>Link</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IoT Example – FOAM – Location-as-a-Service</a:t>
            </a:r>
            <a:endParaRPr b="0" lang="en-US" sz="2400" spc="-1" strike="noStrike">
              <a:latin typeface="DejaVu Sans"/>
            </a:endParaRPr>
          </a:p>
          <a:p>
            <a:pPr>
              <a:lnSpc>
                <a:spcPct val="100000"/>
              </a:lnSpc>
              <a:buNone/>
            </a:pPr>
            <a:endParaRPr b="0" lang="en-US" sz="2400" spc="-1" strike="noStrike">
              <a:latin typeface="DejaVu Sans"/>
            </a:endParaRPr>
          </a:p>
        </p:txBody>
      </p:sp>
      <p:sp>
        <p:nvSpPr>
          <p:cNvPr id="319" name="CustomShape 2"/>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https://foam.space/</a:t>
            </a:r>
            <a:endParaRPr b="0" lang="en-US" sz="900" spc="-1" strike="noStrike">
              <a:latin typeface="DejaVu Sans"/>
            </a:endParaRPr>
          </a:p>
        </p:txBody>
      </p:sp>
      <p:sp>
        <p:nvSpPr>
          <p:cNvPr id="320" name="CustomShape 3"/>
          <p:cNvSpPr/>
          <p:nvPr/>
        </p:nvSpPr>
        <p:spPr>
          <a:xfrm>
            <a:off x="335520" y="1268640"/>
            <a:ext cx="559368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 and verifiable location data through triangulation</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Uses a decentralised network of LoRa sensors (more on this later)</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also be used indoors</a:t>
            </a:r>
            <a:endParaRPr b="0" lang="en-US" sz="1800" spc="-1" strike="noStrike">
              <a:latin typeface="DejaVu Sans"/>
            </a:endParaRPr>
          </a:p>
        </p:txBody>
      </p:sp>
      <p:pic>
        <p:nvPicPr>
          <p:cNvPr id="321" name="" descr=""/>
          <p:cNvPicPr/>
          <p:nvPr/>
        </p:nvPicPr>
        <p:blipFill>
          <a:blip r:embed="rId1"/>
          <a:srcRect l="11033" t="6668" r="11924" b="6668"/>
          <a:stretch/>
        </p:blipFill>
        <p:spPr>
          <a:xfrm>
            <a:off x="5715000" y="1371960"/>
            <a:ext cx="5349240" cy="4795200"/>
          </a:xfrm>
          <a:prstGeom prst="rect">
            <a:avLst/>
          </a:prstGeom>
          <a:ln w="0">
            <a:noFill/>
          </a:ln>
        </p:spPr>
      </p:pic>
      <p:sp>
        <p:nvSpPr>
          <p:cNvPr id="322" name="CustomShape 4"/>
          <p:cNvSpPr/>
          <p:nvPr/>
        </p:nvSpPr>
        <p:spPr>
          <a:xfrm>
            <a:off x="9155520" y="5979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000000"/>
                </a:solidFill>
                <a:latin typeface="Roboto"/>
                <a:ea typeface="Roboto"/>
              </a:rPr>
              <a:t>© OpenStreetMap contributors</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IoT Example – Smart Cities - Songdo/Santander/etc.</a:t>
            </a:r>
            <a:endParaRPr b="0" lang="en-US" sz="2400" spc="-1" strike="noStrike">
              <a:latin typeface="DejaVu Sans"/>
            </a:endParaRPr>
          </a:p>
          <a:p>
            <a:pPr>
              <a:lnSpc>
                <a:spcPct val="100000"/>
              </a:lnSpc>
              <a:buNone/>
            </a:pPr>
            <a:r>
              <a:rPr b="1" lang="de-DE" sz="2400" spc="-1" strike="noStrike">
                <a:solidFill>
                  <a:srgbClr val="000000"/>
                </a:solidFill>
                <a:latin typeface="DejaVu Sans"/>
                <a:ea typeface="DejaVu Sans"/>
              </a:rPr>
              <a:t> </a:t>
            </a:r>
            <a:endParaRPr b="0" lang="en-US" sz="2400" spc="-1" strike="noStrike">
              <a:latin typeface="DejaVu Sans"/>
            </a:endParaRPr>
          </a:p>
          <a:p>
            <a:pPr>
              <a:lnSpc>
                <a:spcPct val="100000"/>
              </a:lnSpc>
              <a:buNone/>
            </a:pPr>
            <a:endParaRPr b="0" lang="en-US" sz="2400" spc="-1" strike="noStrike">
              <a:latin typeface="DejaVu Sans"/>
            </a:endParaRPr>
          </a:p>
        </p:txBody>
      </p:sp>
      <p:sp>
        <p:nvSpPr>
          <p:cNvPr id="324" name="CustomShape 2"/>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https://www.governing.com/archive/gov-santander-spain-smart-city.html</a:t>
            </a:r>
            <a:endParaRPr b="0" lang="en-US" sz="900" spc="-1" strike="noStrike">
              <a:latin typeface="DejaVu Sans"/>
            </a:endParaRPr>
          </a:p>
        </p:txBody>
      </p:sp>
      <p:sp>
        <p:nvSpPr>
          <p:cNvPr id="325" name="CustomShape 3"/>
          <p:cNvSpPr/>
          <p:nvPr/>
        </p:nvSpPr>
        <p:spPr>
          <a:xfrm>
            <a:off x="6534000" y="1433880"/>
            <a:ext cx="4894560" cy="47991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~12,500 sensors are placed in and around the downtown district of Santander, such as:</a:t>
            </a:r>
            <a:endParaRPr b="0" lang="en-US" sz="1800" spc="-1" strike="noStrike">
              <a:latin typeface="DejaVu Sans"/>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noise sensors</a:t>
            </a:r>
            <a:endParaRPr b="0" lang="en-US" sz="1800" spc="-1" strike="noStrike">
              <a:latin typeface="DejaVu Sans"/>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light sensors</a:t>
            </a:r>
            <a:endParaRPr b="0" lang="en-US" sz="1800" spc="-1" strike="noStrike">
              <a:latin typeface="DejaVu Sans"/>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sensors in garbage bins</a:t>
            </a:r>
            <a:endParaRPr b="0" lang="en-US" sz="1800" spc="-1" strike="noStrike">
              <a:latin typeface="DejaVu Sans"/>
            </a:endParaRPr>
          </a:p>
          <a:p>
            <a:pPr>
              <a:lnSpc>
                <a:spcPct val="100000"/>
              </a:lnSpc>
              <a:buNone/>
            </a:pPr>
            <a:endParaRPr b="0" lang="en-US" sz="1800" spc="-1" strike="noStrike">
              <a:latin typeface="DejaVu Sans"/>
            </a:endParaRPr>
          </a:p>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These sensors measure various factors, such as</a:t>
            </a:r>
            <a:endParaRPr b="0" lang="en-US" sz="1800" spc="-1" strike="noStrike">
              <a:latin typeface="DejaVu Sans"/>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size of crowds on sidewalks </a:t>
            </a:r>
            <a:r>
              <a:rPr b="0" lang="en-US" sz="1800" spc="-1" strike="noStrike">
                <a:solidFill>
                  <a:srgbClr val="000000"/>
                </a:solidFill>
                <a:latin typeface="FontAwesome"/>
                <a:ea typeface="FontAwesome"/>
              </a:rPr>
              <a:t></a:t>
            </a:r>
            <a:endParaRPr b="0" lang="en-US" sz="1800" spc="-1" strike="noStrike">
              <a:latin typeface="DejaVu Sans"/>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available parking spaces </a:t>
            </a:r>
            <a:r>
              <a:rPr b="0" lang="en-US" sz="1800" spc="-1" strike="noStrike">
                <a:solidFill>
                  <a:srgbClr val="000000"/>
                </a:solidFill>
                <a:latin typeface="FontAwesome"/>
                <a:ea typeface="FontAwesome"/>
              </a:rPr>
              <a:t></a:t>
            </a:r>
            <a:endParaRPr b="0" lang="en-US" sz="1800" spc="-1" strike="noStrike">
              <a:latin typeface="DejaVu Sans"/>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amount of trash in containers</a:t>
            </a:r>
            <a:endParaRPr b="0" lang="en-US" sz="1800" spc="-1" strike="noStrike">
              <a:latin typeface="DejaVu Sans"/>
            </a:endParaRPr>
          </a:p>
          <a:p>
            <a:pPr>
              <a:lnSpc>
                <a:spcPct val="100000"/>
              </a:lnSpc>
              <a:buNone/>
            </a:pPr>
            <a:endParaRPr b="0" lang="en-US" sz="1800" spc="-1" strike="noStrike">
              <a:latin typeface="DejaVu Sans"/>
            </a:endParaRPr>
          </a:p>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roid Sans Fallback"/>
              </a:rPr>
              <a:t>Vehicles such as police cars and taxis also measure pollution levels and traffic conditions.</a:t>
            </a:r>
            <a:endParaRPr b="0" lang="en-US" sz="1800" spc="-1" strike="noStrike">
              <a:latin typeface="DejaVu Sans"/>
            </a:endParaRPr>
          </a:p>
        </p:txBody>
      </p:sp>
      <p:pic>
        <p:nvPicPr>
          <p:cNvPr id="326" name="" descr=""/>
          <p:cNvPicPr/>
          <p:nvPr/>
        </p:nvPicPr>
        <p:blipFill>
          <a:blip r:embed="rId1"/>
          <a:stretch/>
        </p:blipFill>
        <p:spPr>
          <a:xfrm>
            <a:off x="457200" y="1369800"/>
            <a:ext cx="5486400" cy="4573800"/>
          </a:xfrm>
          <a:prstGeom prst="rect">
            <a:avLst/>
          </a:prstGeom>
          <a:ln w="0">
            <a:noFill/>
          </a:ln>
        </p:spPr>
      </p:pic>
      <p:sp>
        <p:nvSpPr>
          <p:cNvPr id="327" name="CustomShape 4"/>
          <p:cNvSpPr/>
          <p:nvPr/>
        </p:nvSpPr>
        <p:spPr>
          <a:xfrm>
            <a:off x="4070880" y="57168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000000"/>
                </a:solidFill>
                <a:latin typeface="Roboto"/>
                <a:ea typeface="Roboto"/>
              </a:rPr>
              <a:t>© OpenStreetMap contributors</a:t>
            </a:r>
            <a:endParaRPr b="0" lang="en-US" sz="900" spc="-1" strike="noStrike">
              <a:latin typeface="DejaVu Sans"/>
            </a:endParaRPr>
          </a:p>
        </p:txBody>
      </p:sp>
      <p:pic>
        <p:nvPicPr>
          <p:cNvPr id="328" name="" descr=""/>
          <p:cNvPicPr/>
          <p:nvPr/>
        </p:nvPicPr>
        <p:blipFill>
          <a:blip r:embed="rId2"/>
          <a:srcRect l="0" t="25515" r="0" b="61147"/>
          <a:stretch/>
        </p:blipFill>
        <p:spPr>
          <a:xfrm>
            <a:off x="4443480" y="2815560"/>
            <a:ext cx="357120" cy="384840"/>
          </a:xfrm>
          <a:prstGeom prst="rect">
            <a:avLst/>
          </a:prstGeom>
          <a:ln w="0">
            <a:noFill/>
          </a:ln>
        </p:spPr>
      </p:pic>
      <p:pic>
        <p:nvPicPr>
          <p:cNvPr id="329" name="" descr=""/>
          <p:cNvPicPr/>
          <p:nvPr/>
        </p:nvPicPr>
        <p:blipFill>
          <a:blip r:embed="rId3"/>
          <a:srcRect l="0" t="0" r="19134" b="86665"/>
          <a:stretch/>
        </p:blipFill>
        <p:spPr>
          <a:xfrm>
            <a:off x="4054680" y="1600200"/>
            <a:ext cx="288720" cy="384480"/>
          </a:xfrm>
          <a:prstGeom prst="rect">
            <a:avLst/>
          </a:prstGeom>
          <a:ln w="0">
            <a:noFill/>
          </a:ln>
        </p:spPr>
      </p:pic>
      <p:pic>
        <p:nvPicPr>
          <p:cNvPr id="330" name="" descr=""/>
          <p:cNvPicPr/>
          <p:nvPr/>
        </p:nvPicPr>
        <p:blipFill>
          <a:blip r:embed="rId4"/>
          <a:srcRect l="0" t="82177" r="0" b="0"/>
          <a:stretch/>
        </p:blipFill>
        <p:spPr>
          <a:xfrm>
            <a:off x="2743200" y="4242600"/>
            <a:ext cx="228600" cy="329400"/>
          </a:xfrm>
          <a:prstGeom prst="rect">
            <a:avLst/>
          </a:prstGeom>
          <a:ln w="0">
            <a:noFill/>
          </a:ln>
        </p:spPr>
      </p:pic>
      <p:pic>
        <p:nvPicPr>
          <p:cNvPr id="331" name="" descr=""/>
          <p:cNvPicPr/>
          <p:nvPr/>
        </p:nvPicPr>
        <p:blipFill>
          <a:blip r:embed="rId5"/>
          <a:srcRect l="0" t="55513" r="0" b="27788"/>
          <a:stretch/>
        </p:blipFill>
        <p:spPr>
          <a:xfrm>
            <a:off x="4443840" y="3633120"/>
            <a:ext cx="356760" cy="481680"/>
          </a:xfrm>
          <a:prstGeom prst="rect">
            <a:avLst/>
          </a:prstGeom>
          <a:ln w="0">
            <a:noFill/>
          </a:ln>
        </p:spPr>
      </p:pic>
      <p:pic>
        <p:nvPicPr>
          <p:cNvPr id="332" name="" descr=""/>
          <p:cNvPicPr/>
          <p:nvPr/>
        </p:nvPicPr>
        <p:blipFill>
          <a:blip r:embed="rId6"/>
          <a:srcRect l="0" t="0" r="19134" b="86665"/>
          <a:stretch/>
        </p:blipFill>
        <p:spPr>
          <a:xfrm>
            <a:off x="4740480" y="3273120"/>
            <a:ext cx="288720" cy="384480"/>
          </a:xfrm>
          <a:prstGeom prst="rect">
            <a:avLst/>
          </a:prstGeom>
          <a:ln w="0">
            <a:noFill/>
          </a:ln>
        </p:spPr>
      </p:pic>
      <p:pic>
        <p:nvPicPr>
          <p:cNvPr id="333" name="" descr=""/>
          <p:cNvPicPr/>
          <p:nvPr/>
        </p:nvPicPr>
        <p:blipFill>
          <a:blip r:embed="rId7"/>
          <a:srcRect l="0" t="55513" r="0" b="27788"/>
          <a:stretch/>
        </p:blipFill>
        <p:spPr>
          <a:xfrm>
            <a:off x="1828800" y="4318920"/>
            <a:ext cx="356760" cy="481680"/>
          </a:xfrm>
          <a:prstGeom prst="rect">
            <a:avLst/>
          </a:prstGeom>
          <a:ln w="0">
            <a:noFill/>
          </a:ln>
        </p:spPr>
      </p:pic>
      <p:pic>
        <p:nvPicPr>
          <p:cNvPr id="334" name="" descr=""/>
          <p:cNvPicPr/>
          <p:nvPr/>
        </p:nvPicPr>
        <p:blipFill>
          <a:blip r:embed="rId8"/>
          <a:srcRect l="0" t="55513" r="0" b="27788"/>
          <a:stretch/>
        </p:blipFill>
        <p:spPr>
          <a:xfrm>
            <a:off x="1600200" y="2718720"/>
            <a:ext cx="356760" cy="481680"/>
          </a:xfrm>
          <a:prstGeom prst="rect">
            <a:avLst/>
          </a:prstGeom>
          <a:ln w="0">
            <a:noFill/>
          </a:ln>
        </p:spPr>
      </p:pic>
      <p:pic>
        <p:nvPicPr>
          <p:cNvPr id="335" name="" descr=""/>
          <p:cNvPicPr/>
          <p:nvPr/>
        </p:nvPicPr>
        <p:blipFill>
          <a:blip r:embed="rId9"/>
          <a:srcRect l="0" t="0" r="19134" b="86665"/>
          <a:stretch/>
        </p:blipFill>
        <p:spPr>
          <a:xfrm>
            <a:off x="4511880" y="2514600"/>
            <a:ext cx="288720" cy="384480"/>
          </a:xfrm>
          <a:prstGeom prst="rect">
            <a:avLst/>
          </a:prstGeom>
          <a:ln w="0">
            <a:noFill/>
          </a:ln>
        </p:spPr>
      </p:pic>
      <p:pic>
        <p:nvPicPr>
          <p:cNvPr id="336" name="" descr=""/>
          <p:cNvPicPr/>
          <p:nvPr/>
        </p:nvPicPr>
        <p:blipFill>
          <a:blip r:embed="rId10"/>
          <a:srcRect l="0" t="25515" r="0" b="61147"/>
          <a:stretch/>
        </p:blipFill>
        <p:spPr>
          <a:xfrm>
            <a:off x="2743200" y="1901160"/>
            <a:ext cx="357120" cy="384840"/>
          </a:xfrm>
          <a:prstGeom prst="rect">
            <a:avLst/>
          </a:prstGeom>
          <a:ln w="0">
            <a:noFill/>
          </a:ln>
        </p:spPr>
      </p:pic>
      <p:pic>
        <p:nvPicPr>
          <p:cNvPr id="337" name="" descr=""/>
          <p:cNvPicPr/>
          <p:nvPr/>
        </p:nvPicPr>
        <p:blipFill>
          <a:blip r:embed="rId11"/>
          <a:srcRect l="0" t="82177" r="0" b="0"/>
          <a:stretch/>
        </p:blipFill>
        <p:spPr>
          <a:xfrm>
            <a:off x="9878400" y="2838600"/>
            <a:ext cx="228600" cy="329400"/>
          </a:xfrm>
          <a:prstGeom prst="rect">
            <a:avLst/>
          </a:prstGeom>
          <a:ln w="0">
            <a:noFill/>
          </a:ln>
        </p:spPr>
      </p:pic>
      <p:pic>
        <p:nvPicPr>
          <p:cNvPr id="338" name="" descr=""/>
          <p:cNvPicPr/>
          <p:nvPr/>
        </p:nvPicPr>
        <p:blipFill>
          <a:blip r:embed="rId12"/>
          <a:srcRect l="0" t="25515" r="0" b="61147"/>
          <a:stretch/>
        </p:blipFill>
        <p:spPr>
          <a:xfrm>
            <a:off x="8714880" y="2237400"/>
            <a:ext cx="357120" cy="384840"/>
          </a:xfrm>
          <a:prstGeom prst="rect">
            <a:avLst/>
          </a:prstGeom>
          <a:ln w="0">
            <a:noFill/>
          </a:ln>
        </p:spPr>
      </p:pic>
      <p:pic>
        <p:nvPicPr>
          <p:cNvPr id="339" name="" descr=""/>
          <p:cNvPicPr/>
          <p:nvPr/>
        </p:nvPicPr>
        <p:blipFill>
          <a:blip r:embed="rId13"/>
          <a:srcRect l="0" t="82177" r="0" b="0"/>
          <a:stretch/>
        </p:blipFill>
        <p:spPr>
          <a:xfrm>
            <a:off x="3429000" y="1728000"/>
            <a:ext cx="228600" cy="329400"/>
          </a:xfrm>
          <a:prstGeom prst="rect">
            <a:avLst/>
          </a:prstGeom>
          <a:ln w="0">
            <a:noFill/>
          </a:ln>
        </p:spPr>
      </p:pic>
      <p:pic>
        <p:nvPicPr>
          <p:cNvPr id="340" name="" descr=""/>
          <p:cNvPicPr/>
          <p:nvPr/>
        </p:nvPicPr>
        <p:blipFill>
          <a:blip r:embed="rId14"/>
          <a:srcRect l="0" t="55513" r="0" b="27788"/>
          <a:stretch/>
        </p:blipFill>
        <p:spPr>
          <a:xfrm>
            <a:off x="8686800" y="2513520"/>
            <a:ext cx="356760" cy="481680"/>
          </a:xfrm>
          <a:prstGeom prst="rect">
            <a:avLst/>
          </a:prstGeom>
          <a:ln w="0">
            <a:noFill/>
          </a:ln>
        </p:spPr>
      </p:pic>
      <p:sp>
        <p:nvSpPr>
          <p:cNvPr id="341" name=""/>
          <p:cNvSpPr txBox="1"/>
          <p:nvPr/>
        </p:nvSpPr>
        <p:spPr>
          <a:xfrm>
            <a:off x="1422000" y="2415600"/>
            <a:ext cx="457200" cy="318960"/>
          </a:xfrm>
          <a:prstGeom prst="rect">
            <a:avLst/>
          </a:prstGeom>
          <a:noFill/>
          <a:ln w="0">
            <a:noFill/>
          </a:ln>
        </p:spPr>
        <p:txBody>
          <a:bodyPr lIns="90000" rIns="90000" tIns="45000" bIns="45000" anchor="t">
            <a:noAutofit/>
          </a:bodyPr>
          <a:p>
            <a:r>
              <a:rPr b="0" lang="en-US" sz="1800" spc="-1" strike="noStrike">
                <a:latin typeface="FontAwesome"/>
                <a:ea typeface="FontAwesome"/>
              </a:rPr>
              <a:t></a:t>
            </a:r>
            <a:endParaRPr b="0" lang="en-US" sz="1800" spc="-1" strike="noStrike">
              <a:latin typeface="DejaVu Sans"/>
            </a:endParaRPr>
          </a:p>
        </p:txBody>
      </p:sp>
      <p:pic>
        <p:nvPicPr>
          <p:cNvPr id="342" name="" descr=""/>
          <p:cNvPicPr/>
          <p:nvPr/>
        </p:nvPicPr>
        <p:blipFill>
          <a:blip r:embed="rId15"/>
          <a:srcRect l="0" t="55513" r="0" b="27788"/>
          <a:stretch/>
        </p:blipFill>
        <p:spPr>
          <a:xfrm>
            <a:off x="4444200" y="3633120"/>
            <a:ext cx="356760" cy="481680"/>
          </a:xfrm>
          <a:prstGeom prst="rect">
            <a:avLst/>
          </a:prstGeom>
          <a:ln w="0">
            <a:noFill/>
          </a:ln>
        </p:spPr>
      </p:pic>
      <p:sp>
        <p:nvSpPr>
          <p:cNvPr id="343" name=""/>
          <p:cNvSpPr txBox="1"/>
          <p:nvPr/>
        </p:nvSpPr>
        <p:spPr>
          <a:xfrm>
            <a:off x="3731760" y="1962000"/>
            <a:ext cx="409320" cy="319320"/>
          </a:xfrm>
          <a:prstGeom prst="rect">
            <a:avLst/>
          </a:prstGeom>
          <a:noFill/>
          <a:ln w="0">
            <a:noFill/>
          </a:ln>
        </p:spPr>
        <p:txBody>
          <a:bodyPr lIns="90000" rIns="90000" tIns="45000" bIns="45000" anchor="t">
            <a:noAutofit/>
          </a:bodyPr>
          <a:p>
            <a:r>
              <a:rPr b="0" lang="en-US" sz="1800" spc="-1" strike="noStrike">
                <a:solidFill>
                  <a:srgbClr val="000000"/>
                </a:solidFill>
                <a:latin typeface="FontAwesome"/>
                <a:ea typeface="FontAwesome"/>
              </a:rPr>
              <a:t></a:t>
            </a:r>
            <a:endParaRPr b="0" lang="en-US" sz="1800" spc="-1" strike="noStrike">
              <a:latin typeface="DejaVu Sans"/>
            </a:endParaRPr>
          </a:p>
        </p:txBody>
      </p:sp>
      <p:sp>
        <p:nvSpPr>
          <p:cNvPr id="344" name=""/>
          <p:cNvSpPr txBox="1"/>
          <p:nvPr/>
        </p:nvSpPr>
        <p:spPr>
          <a:xfrm>
            <a:off x="2502000" y="4575960"/>
            <a:ext cx="457200" cy="318960"/>
          </a:xfrm>
          <a:prstGeom prst="rect">
            <a:avLst/>
          </a:prstGeom>
          <a:noFill/>
          <a:ln w="0">
            <a:noFill/>
          </a:ln>
        </p:spPr>
        <p:txBody>
          <a:bodyPr lIns="90000" rIns="90000" tIns="45000" bIns="45000" anchor="t">
            <a:noAutofit/>
          </a:bodyPr>
          <a:p>
            <a:r>
              <a:rPr b="0" lang="en-US" sz="1800" spc="-1" strike="noStrike">
                <a:latin typeface="FontAwesome"/>
                <a:ea typeface="FontAwesome"/>
              </a:rPr>
              <a:t></a:t>
            </a:r>
            <a:endParaRPr b="0" lang="en-US" sz="1800" spc="-1" strike="noStrike">
              <a:latin typeface="DejaVu Sans"/>
            </a:endParaRPr>
          </a:p>
        </p:txBody>
      </p:sp>
      <p:sp>
        <p:nvSpPr>
          <p:cNvPr id="345" name=""/>
          <p:cNvSpPr txBox="1"/>
          <p:nvPr/>
        </p:nvSpPr>
        <p:spPr>
          <a:xfrm>
            <a:off x="2502000" y="4575960"/>
            <a:ext cx="457200" cy="318960"/>
          </a:xfrm>
          <a:prstGeom prst="rect">
            <a:avLst/>
          </a:prstGeom>
          <a:noFill/>
          <a:ln w="0">
            <a:noFill/>
          </a:ln>
        </p:spPr>
        <p:txBody>
          <a:bodyPr lIns="90000" rIns="90000" tIns="45000" bIns="45000" anchor="t">
            <a:noAutofit/>
          </a:bodyPr>
          <a:p>
            <a:r>
              <a:rPr b="0" lang="en-US" sz="1800" spc="-1" strike="noStrike">
                <a:latin typeface="FontAwesome"/>
                <a:ea typeface="FontAwesome"/>
              </a:rPr>
              <a:t></a:t>
            </a:r>
            <a:endParaRPr b="0" lang="en-US" sz="1800" spc="-1" strike="noStrike">
              <a:latin typeface="DejaVu Sans"/>
            </a:endParaRPr>
          </a:p>
        </p:txBody>
      </p:sp>
      <p:sp>
        <p:nvSpPr>
          <p:cNvPr id="346" name=""/>
          <p:cNvSpPr txBox="1"/>
          <p:nvPr/>
        </p:nvSpPr>
        <p:spPr>
          <a:xfrm>
            <a:off x="2394000" y="4575960"/>
            <a:ext cx="457200" cy="318960"/>
          </a:xfrm>
          <a:prstGeom prst="rect">
            <a:avLst/>
          </a:prstGeom>
          <a:noFill/>
          <a:ln w="0">
            <a:noFill/>
          </a:ln>
        </p:spPr>
        <p:txBody>
          <a:bodyPr lIns="90000" rIns="90000" tIns="45000" bIns="45000" anchor="t">
            <a:noAutofit/>
          </a:bodyPr>
          <a:p>
            <a:r>
              <a:rPr b="0" lang="en-US" sz="1800" spc="-1" strike="noStrike">
                <a:latin typeface="FontAwesome"/>
                <a:ea typeface="FontAwesome"/>
              </a:rPr>
              <a:t></a:t>
            </a:r>
            <a:endParaRPr b="0" lang="en-US" sz="1800" spc="-1" strike="noStrike">
              <a:latin typeface="DejaVu Sans"/>
            </a:endParaRPr>
          </a:p>
        </p:txBody>
      </p:sp>
      <p:sp>
        <p:nvSpPr>
          <p:cNvPr id="347" name="CustomShape 7"/>
          <p:cNvSpPr/>
          <p:nvPr/>
        </p:nvSpPr>
        <p:spPr>
          <a:xfrm>
            <a:off x="398880" y="59688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000000"/>
                </a:solidFill>
                <a:latin typeface="Roboto"/>
                <a:ea typeface="Roboto"/>
              </a:rPr>
              <a:t>Example map of Santander with various sensors located around the city.</a:t>
            </a:r>
            <a:endParaRPr b="0" lang="en-US" sz="900" spc="-1" strike="noStrike">
              <a:latin typeface="DejaVu Sans"/>
            </a:endParaRPr>
          </a:p>
        </p:txBody>
      </p:sp>
      <p:sp>
        <p:nvSpPr>
          <p:cNvPr id="348" name=""/>
          <p:cNvSpPr txBox="1"/>
          <p:nvPr/>
        </p:nvSpPr>
        <p:spPr>
          <a:xfrm>
            <a:off x="3011760" y="4158000"/>
            <a:ext cx="409320" cy="319320"/>
          </a:xfrm>
          <a:prstGeom prst="rect">
            <a:avLst/>
          </a:prstGeom>
          <a:noFill/>
          <a:ln w="0">
            <a:noFill/>
          </a:ln>
        </p:spPr>
        <p:txBody>
          <a:bodyPr lIns="90000" rIns="90000" tIns="45000" bIns="45000" anchor="t">
            <a:noAutofit/>
          </a:bodyPr>
          <a:p>
            <a:r>
              <a:rPr b="0" lang="en-US" sz="1800" spc="-1" strike="noStrike">
                <a:solidFill>
                  <a:srgbClr val="000000"/>
                </a:solidFill>
                <a:latin typeface="FontAwesome"/>
                <a:ea typeface="FontAwesome"/>
              </a:rPr>
              <a:t></a:t>
            </a:r>
            <a:endParaRPr b="0" lang="en-US" sz="1800" spc="-1" strike="noStrike">
              <a:latin typeface="DejaVu Sans"/>
            </a:endParaRPr>
          </a:p>
        </p:txBody>
      </p:sp>
      <p:sp>
        <p:nvSpPr>
          <p:cNvPr id="349" name=""/>
          <p:cNvSpPr txBox="1"/>
          <p:nvPr/>
        </p:nvSpPr>
        <p:spPr>
          <a:xfrm>
            <a:off x="3228120" y="4086360"/>
            <a:ext cx="409320" cy="319320"/>
          </a:xfrm>
          <a:prstGeom prst="rect">
            <a:avLst/>
          </a:prstGeom>
          <a:noFill/>
          <a:ln w="0">
            <a:noFill/>
          </a:ln>
        </p:spPr>
        <p:txBody>
          <a:bodyPr lIns="90000" rIns="90000" tIns="45000" bIns="45000" anchor="t">
            <a:noAutofit/>
          </a:bodyPr>
          <a:p>
            <a:r>
              <a:rPr b="0" lang="en-US" sz="1800" spc="-1" strike="noStrike">
                <a:solidFill>
                  <a:srgbClr val="000000"/>
                </a:solidFill>
                <a:latin typeface="FontAwesome"/>
                <a:ea typeface="FontAwesome"/>
              </a:rPr>
              <a: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IoT Example – Smart Cities - Songdo/Santander/etc.</a:t>
            </a:r>
            <a:endParaRPr b="0" lang="en-US" sz="2400" spc="-1" strike="noStrike">
              <a:latin typeface="DejaVu Sans"/>
            </a:endParaRPr>
          </a:p>
          <a:p>
            <a:pPr>
              <a:lnSpc>
                <a:spcPct val="100000"/>
              </a:lnSpc>
              <a:buNone/>
            </a:pPr>
            <a:r>
              <a:rPr b="1" lang="de-DE" sz="2400" spc="-1" strike="noStrike">
                <a:solidFill>
                  <a:srgbClr val="000000"/>
                </a:solidFill>
                <a:latin typeface="DejaVu Sans"/>
                <a:ea typeface="DejaVu Sans"/>
              </a:rPr>
              <a:t> </a:t>
            </a:r>
            <a:endParaRPr b="0" lang="en-US" sz="2400" spc="-1" strike="noStrike">
              <a:latin typeface="DejaVu Sans"/>
            </a:endParaRPr>
          </a:p>
          <a:p>
            <a:pPr>
              <a:lnSpc>
                <a:spcPct val="100000"/>
              </a:lnSpc>
              <a:buNone/>
            </a:pPr>
            <a:endParaRPr b="0" lang="en-US" sz="2400" spc="-1" strike="noStrike">
              <a:latin typeface="DejaVu Sans"/>
            </a:endParaRPr>
          </a:p>
        </p:txBody>
      </p:sp>
      <p:sp>
        <p:nvSpPr>
          <p:cNvPr id="351" name="CustomShape 2"/>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https://www.governing.com/archive/gov-santander-spain-smart-city.html</a:t>
            </a:r>
            <a:endParaRPr b="0" lang="en-US" sz="900" spc="-1" strike="noStrike">
              <a:latin typeface="DejaVu Sans"/>
            </a:endParaRPr>
          </a:p>
        </p:txBody>
      </p:sp>
      <p:sp>
        <p:nvSpPr>
          <p:cNvPr id="352" name="CustomShape 3"/>
          <p:cNvSpPr/>
          <p:nvPr/>
        </p:nvSpPr>
        <p:spPr>
          <a:xfrm>
            <a:off x="6534000" y="1433880"/>
            <a:ext cx="4894560" cy="47991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Data from sensors is analysed by banks of computers that analyse information in real-time, which city officials may use to:</a:t>
            </a:r>
            <a:endParaRPr b="0" lang="en-US" sz="1800" spc="-1" strike="noStrike">
              <a:latin typeface="DejaVu Sans"/>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adjust energy usage</a:t>
            </a:r>
            <a:endParaRPr b="0" lang="en-US" sz="1800" spc="-1" strike="noStrike">
              <a:latin typeface="DejaVu Sans"/>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optimise trash pickups for a particular week</a:t>
            </a:r>
            <a:endParaRPr b="0" lang="en-US" sz="1800" spc="-1" strike="noStrike">
              <a:latin typeface="DejaVu Sans"/>
            </a:endParaRPr>
          </a:p>
          <a:p>
            <a:pPr>
              <a:lnSpc>
                <a:spcPct val="100000"/>
              </a:lnSpc>
              <a:buNone/>
            </a:pPr>
            <a:endParaRPr b="0" lang="en-US" sz="1800" spc="-1" strike="noStrike">
              <a:latin typeface="DejaVu Sans"/>
            </a:endParaRPr>
          </a:p>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Community-based traffic and navigation apps also help commuters to act as “sensors” themselves.</a:t>
            </a:r>
            <a:endParaRPr b="0" lang="en-US" sz="1800" spc="-1" strike="noStrike">
              <a:latin typeface="DejaVu Sans"/>
            </a:endParaRPr>
          </a:p>
          <a:p>
            <a:pPr>
              <a:lnSpc>
                <a:spcPct val="100000"/>
              </a:lnSpc>
              <a:buNone/>
            </a:pPr>
            <a:endParaRPr b="0" lang="en-US" sz="1800" spc="-1" strike="noStrike">
              <a:latin typeface="DejaVu Sans"/>
            </a:endParaRPr>
          </a:p>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 open-sourced data also benefits citizens and tourists, who can, for example: point their phone at a bus stop to know the arrival times, or know if parking spaces are available in a general area.</a:t>
            </a:r>
            <a:endParaRPr b="0" lang="en-US" sz="1800" spc="-1" strike="noStrike">
              <a:latin typeface="DejaVu Sans"/>
            </a:endParaRPr>
          </a:p>
        </p:txBody>
      </p:sp>
      <p:pic>
        <p:nvPicPr>
          <p:cNvPr id="353" name="" descr=""/>
          <p:cNvPicPr/>
          <p:nvPr/>
        </p:nvPicPr>
        <p:blipFill>
          <a:blip r:embed="rId1"/>
          <a:stretch/>
        </p:blipFill>
        <p:spPr>
          <a:xfrm>
            <a:off x="457200" y="1370160"/>
            <a:ext cx="5486400" cy="4573800"/>
          </a:xfrm>
          <a:prstGeom prst="rect">
            <a:avLst/>
          </a:prstGeom>
          <a:ln w="0">
            <a:noFill/>
          </a:ln>
        </p:spPr>
      </p:pic>
      <p:pic>
        <p:nvPicPr>
          <p:cNvPr id="354" name="" descr=""/>
          <p:cNvPicPr/>
          <p:nvPr/>
        </p:nvPicPr>
        <p:blipFill>
          <a:blip r:embed="rId2"/>
          <a:srcRect l="0" t="25515" r="0" b="61147"/>
          <a:stretch/>
        </p:blipFill>
        <p:spPr>
          <a:xfrm>
            <a:off x="4443480" y="2815920"/>
            <a:ext cx="357120" cy="384840"/>
          </a:xfrm>
          <a:prstGeom prst="rect">
            <a:avLst/>
          </a:prstGeom>
          <a:ln w="0">
            <a:noFill/>
          </a:ln>
        </p:spPr>
      </p:pic>
      <p:pic>
        <p:nvPicPr>
          <p:cNvPr id="355" name="" descr=""/>
          <p:cNvPicPr/>
          <p:nvPr/>
        </p:nvPicPr>
        <p:blipFill>
          <a:blip r:embed="rId3"/>
          <a:srcRect l="0" t="0" r="19134" b="86665"/>
          <a:stretch/>
        </p:blipFill>
        <p:spPr>
          <a:xfrm>
            <a:off x="4054680" y="1600560"/>
            <a:ext cx="288720" cy="384480"/>
          </a:xfrm>
          <a:prstGeom prst="rect">
            <a:avLst/>
          </a:prstGeom>
          <a:ln w="0">
            <a:noFill/>
          </a:ln>
        </p:spPr>
      </p:pic>
      <p:pic>
        <p:nvPicPr>
          <p:cNvPr id="356" name="" descr=""/>
          <p:cNvPicPr/>
          <p:nvPr/>
        </p:nvPicPr>
        <p:blipFill>
          <a:blip r:embed="rId4"/>
          <a:srcRect l="0" t="82177" r="0" b="0"/>
          <a:stretch/>
        </p:blipFill>
        <p:spPr>
          <a:xfrm>
            <a:off x="2743200" y="4242960"/>
            <a:ext cx="228600" cy="329400"/>
          </a:xfrm>
          <a:prstGeom prst="rect">
            <a:avLst/>
          </a:prstGeom>
          <a:ln w="0">
            <a:noFill/>
          </a:ln>
        </p:spPr>
      </p:pic>
      <p:pic>
        <p:nvPicPr>
          <p:cNvPr id="357" name="" descr=""/>
          <p:cNvPicPr/>
          <p:nvPr/>
        </p:nvPicPr>
        <p:blipFill>
          <a:blip r:embed="rId5"/>
          <a:srcRect l="0" t="55513" r="0" b="27788"/>
          <a:stretch/>
        </p:blipFill>
        <p:spPr>
          <a:xfrm>
            <a:off x="4443840" y="3633480"/>
            <a:ext cx="356760" cy="481680"/>
          </a:xfrm>
          <a:prstGeom prst="rect">
            <a:avLst/>
          </a:prstGeom>
          <a:ln w="0">
            <a:noFill/>
          </a:ln>
        </p:spPr>
      </p:pic>
      <p:pic>
        <p:nvPicPr>
          <p:cNvPr id="358" name="" descr=""/>
          <p:cNvPicPr/>
          <p:nvPr/>
        </p:nvPicPr>
        <p:blipFill>
          <a:blip r:embed="rId6"/>
          <a:srcRect l="0" t="0" r="19134" b="86665"/>
          <a:stretch/>
        </p:blipFill>
        <p:spPr>
          <a:xfrm>
            <a:off x="4740480" y="3273480"/>
            <a:ext cx="288720" cy="384480"/>
          </a:xfrm>
          <a:prstGeom prst="rect">
            <a:avLst/>
          </a:prstGeom>
          <a:ln w="0">
            <a:noFill/>
          </a:ln>
        </p:spPr>
      </p:pic>
      <p:pic>
        <p:nvPicPr>
          <p:cNvPr id="359" name="" descr=""/>
          <p:cNvPicPr/>
          <p:nvPr/>
        </p:nvPicPr>
        <p:blipFill>
          <a:blip r:embed="rId7"/>
          <a:srcRect l="0" t="55513" r="0" b="27788"/>
          <a:stretch/>
        </p:blipFill>
        <p:spPr>
          <a:xfrm>
            <a:off x="1828800" y="4319280"/>
            <a:ext cx="356760" cy="481680"/>
          </a:xfrm>
          <a:prstGeom prst="rect">
            <a:avLst/>
          </a:prstGeom>
          <a:ln w="0">
            <a:noFill/>
          </a:ln>
        </p:spPr>
      </p:pic>
      <p:pic>
        <p:nvPicPr>
          <p:cNvPr id="360" name="" descr=""/>
          <p:cNvPicPr/>
          <p:nvPr/>
        </p:nvPicPr>
        <p:blipFill>
          <a:blip r:embed="rId8"/>
          <a:srcRect l="0" t="55513" r="0" b="27788"/>
          <a:stretch/>
        </p:blipFill>
        <p:spPr>
          <a:xfrm>
            <a:off x="1600200" y="2719080"/>
            <a:ext cx="356760" cy="481680"/>
          </a:xfrm>
          <a:prstGeom prst="rect">
            <a:avLst/>
          </a:prstGeom>
          <a:ln w="0">
            <a:noFill/>
          </a:ln>
        </p:spPr>
      </p:pic>
      <p:pic>
        <p:nvPicPr>
          <p:cNvPr id="361" name="" descr=""/>
          <p:cNvPicPr/>
          <p:nvPr/>
        </p:nvPicPr>
        <p:blipFill>
          <a:blip r:embed="rId9"/>
          <a:srcRect l="0" t="0" r="19134" b="86665"/>
          <a:stretch/>
        </p:blipFill>
        <p:spPr>
          <a:xfrm>
            <a:off x="4511880" y="2514960"/>
            <a:ext cx="288720" cy="384480"/>
          </a:xfrm>
          <a:prstGeom prst="rect">
            <a:avLst/>
          </a:prstGeom>
          <a:ln w="0">
            <a:noFill/>
          </a:ln>
        </p:spPr>
      </p:pic>
      <p:pic>
        <p:nvPicPr>
          <p:cNvPr id="362" name="" descr=""/>
          <p:cNvPicPr/>
          <p:nvPr/>
        </p:nvPicPr>
        <p:blipFill>
          <a:blip r:embed="rId10"/>
          <a:srcRect l="0" t="25515" r="0" b="61147"/>
          <a:stretch/>
        </p:blipFill>
        <p:spPr>
          <a:xfrm>
            <a:off x="2743200" y="1901520"/>
            <a:ext cx="357120" cy="384840"/>
          </a:xfrm>
          <a:prstGeom prst="rect">
            <a:avLst/>
          </a:prstGeom>
          <a:ln w="0">
            <a:noFill/>
          </a:ln>
        </p:spPr>
      </p:pic>
      <p:pic>
        <p:nvPicPr>
          <p:cNvPr id="363" name="" descr=""/>
          <p:cNvPicPr/>
          <p:nvPr/>
        </p:nvPicPr>
        <p:blipFill>
          <a:blip r:embed="rId11"/>
          <a:srcRect l="0" t="82177" r="0" b="0"/>
          <a:stretch/>
        </p:blipFill>
        <p:spPr>
          <a:xfrm>
            <a:off x="3429000" y="1728360"/>
            <a:ext cx="228600" cy="329400"/>
          </a:xfrm>
          <a:prstGeom prst="rect">
            <a:avLst/>
          </a:prstGeom>
          <a:ln w="0">
            <a:noFill/>
          </a:ln>
        </p:spPr>
      </p:pic>
      <p:sp>
        <p:nvSpPr>
          <p:cNvPr id="364" name=""/>
          <p:cNvSpPr txBox="1"/>
          <p:nvPr/>
        </p:nvSpPr>
        <p:spPr>
          <a:xfrm>
            <a:off x="1422000" y="2415960"/>
            <a:ext cx="457200" cy="318960"/>
          </a:xfrm>
          <a:prstGeom prst="rect">
            <a:avLst/>
          </a:prstGeom>
          <a:noFill/>
          <a:ln w="0">
            <a:noFill/>
          </a:ln>
        </p:spPr>
        <p:txBody>
          <a:bodyPr lIns="90000" rIns="90000" tIns="45000" bIns="45000" anchor="t">
            <a:noAutofit/>
          </a:bodyPr>
          <a:p>
            <a:r>
              <a:rPr b="0" lang="en-US" sz="1800" spc="-1" strike="noStrike">
                <a:latin typeface="FontAwesome"/>
                <a:ea typeface="FontAwesome"/>
              </a:rPr>
              <a:t></a:t>
            </a:r>
            <a:endParaRPr b="0" lang="en-US" sz="1800" spc="-1" strike="noStrike">
              <a:latin typeface="DejaVu Sans"/>
            </a:endParaRPr>
          </a:p>
        </p:txBody>
      </p:sp>
      <p:pic>
        <p:nvPicPr>
          <p:cNvPr id="365" name="" descr=""/>
          <p:cNvPicPr/>
          <p:nvPr/>
        </p:nvPicPr>
        <p:blipFill>
          <a:blip r:embed="rId12"/>
          <a:srcRect l="0" t="55513" r="0" b="27788"/>
          <a:stretch/>
        </p:blipFill>
        <p:spPr>
          <a:xfrm>
            <a:off x="4444200" y="3633480"/>
            <a:ext cx="356760" cy="481680"/>
          </a:xfrm>
          <a:prstGeom prst="rect">
            <a:avLst/>
          </a:prstGeom>
          <a:ln w="0">
            <a:noFill/>
          </a:ln>
        </p:spPr>
      </p:pic>
      <p:sp>
        <p:nvSpPr>
          <p:cNvPr id="366" name=""/>
          <p:cNvSpPr txBox="1"/>
          <p:nvPr/>
        </p:nvSpPr>
        <p:spPr>
          <a:xfrm>
            <a:off x="3731760" y="1962360"/>
            <a:ext cx="409320" cy="319320"/>
          </a:xfrm>
          <a:prstGeom prst="rect">
            <a:avLst/>
          </a:prstGeom>
          <a:noFill/>
          <a:ln w="0">
            <a:noFill/>
          </a:ln>
        </p:spPr>
        <p:txBody>
          <a:bodyPr lIns="90000" rIns="90000" tIns="45000" bIns="45000" anchor="t">
            <a:noAutofit/>
          </a:bodyPr>
          <a:p>
            <a:r>
              <a:rPr b="0" lang="en-US" sz="1800" spc="-1" strike="noStrike">
                <a:solidFill>
                  <a:srgbClr val="000000"/>
                </a:solidFill>
                <a:latin typeface="FontAwesome"/>
                <a:ea typeface="FontAwesome"/>
              </a:rPr>
              <a:t></a:t>
            </a:r>
            <a:endParaRPr b="0" lang="en-US" sz="1800" spc="-1" strike="noStrike">
              <a:latin typeface="DejaVu Sans"/>
            </a:endParaRPr>
          </a:p>
        </p:txBody>
      </p:sp>
      <p:sp>
        <p:nvSpPr>
          <p:cNvPr id="367" name=""/>
          <p:cNvSpPr txBox="1"/>
          <p:nvPr/>
        </p:nvSpPr>
        <p:spPr>
          <a:xfrm>
            <a:off x="2502000" y="4575960"/>
            <a:ext cx="457200" cy="318960"/>
          </a:xfrm>
          <a:prstGeom prst="rect">
            <a:avLst/>
          </a:prstGeom>
          <a:noFill/>
          <a:ln w="0">
            <a:noFill/>
          </a:ln>
        </p:spPr>
        <p:txBody>
          <a:bodyPr lIns="90000" rIns="90000" tIns="45000" bIns="45000" anchor="t">
            <a:noAutofit/>
          </a:bodyPr>
          <a:p>
            <a:r>
              <a:rPr b="0" lang="en-US" sz="1800" spc="-1" strike="noStrike">
                <a:latin typeface="FontAwesome"/>
                <a:ea typeface="FontAwesome"/>
              </a:rPr>
              <a:t></a:t>
            </a:r>
            <a:endParaRPr b="0" lang="en-US" sz="1800" spc="-1" strike="noStrike">
              <a:latin typeface="DejaVu Sans"/>
            </a:endParaRPr>
          </a:p>
        </p:txBody>
      </p:sp>
      <p:sp>
        <p:nvSpPr>
          <p:cNvPr id="368" name=""/>
          <p:cNvSpPr txBox="1"/>
          <p:nvPr/>
        </p:nvSpPr>
        <p:spPr>
          <a:xfrm>
            <a:off x="2394000" y="4575960"/>
            <a:ext cx="457200" cy="318960"/>
          </a:xfrm>
          <a:prstGeom prst="rect">
            <a:avLst/>
          </a:prstGeom>
          <a:noFill/>
          <a:ln w="0">
            <a:noFill/>
          </a:ln>
        </p:spPr>
        <p:txBody>
          <a:bodyPr lIns="90000" rIns="90000" tIns="45000" bIns="45000" anchor="t">
            <a:noAutofit/>
          </a:bodyPr>
          <a:p>
            <a:r>
              <a:rPr b="0" lang="en-US" sz="1800" spc="-1" strike="noStrike">
                <a:latin typeface="FontAwesome"/>
                <a:ea typeface="FontAwesome"/>
              </a:rPr>
              <a:t></a:t>
            </a:r>
            <a:endParaRPr b="0" lang="en-US" sz="1800" spc="-1" strike="noStrike">
              <a:latin typeface="DejaVu Sans"/>
            </a:endParaRPr>
          </a:p>
        </p:txBody>
      </p:sp>
      <p:sp>
        <p:nvSpPr>
          <p:cNvPr id="369" name="CustomShape 8"/>
          <p:cNvSpPr/>
          <p:nvPr/>
        </p:nvSpPr>
        <p:spPr>
          <a:xfrm>
            <a:off x="398880" y="59688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000000"/>
                </a:solidFill>
                <a:latin typeface="Roboto"/>
                <a:ea typeface="Roboto"/>
              </a:rPr>
              <a:t>Example map of Santander with various sensors located around the city.</a:t>
            </a:r>
            <a:endParaRPr b="0" lang="en-US" sz="900" spc="-1" strike="noStrike">
              <a:latin typeface="DejaVu Sans"/>
            </a:endParaRPr>
          </a:p>
        </p:txBody>
      </p:sp>
      <p:sp>
        <p:nvSpPr>
          <p:cNvPr id="370" name="CustomShape 4"/>
          <p:cNvSpPr/>
          <p:nvPr/>
        </p:nvSpPr>
        <p:spPr>
          <a:xfrm>
            <a:off x="4079520" y="5727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000000"/>
                </a:solidFill>
                <a:latin typeface="Roboto"/>
                <a:ea typeface="Roboto"/>
              </a:rPr>
              <a:t>© OpenStreetMap contributors</a:t>
            </a:r>
            <a:endParaRPr b="0" lang="en-US" sz="900" spc="-1" strike="noStrike">
              <a:latin typeface="DejaVu Sans"/>
            </a:endParaRPr>
          </a:p>
        </p:txBody>
      </p:sp>
      <p:sp>
        <p:nvSpPr>
          <p:cNvPr id="371" name=""/>
          <p:cNvSpPr txBox="1"/>
          <p:nvPr/>
        </p:nvSpPr>
        <p:spPr>
          <a:xfrm>
            <a:off x="3011760" y="4158000"/>
            <a:ext cx="409320" cy="319320"/>
          </a:xfrm>
          <a:prstGeom prst="rect">
            <a:avLst/>
          </a:prstGeom>
          <a:noFill/>
          <a:ln w="0">
            <a:noFill/>
          </a:ln>
        </p:spPr>
        <p:txBody>
          <a:bodyPr lIns="90000" rIns="90000" tIns="45000" bIns="45000" anchor="t">
            <a:noAutofit/>
          </a:bodyPr>
          <a:p>
            <a:r>
              <a:rPr b="0" lang="en-US" sz="1800" spc="-1" strike="noStrike">
                <a:solidFill>
                  <a:srgbClr val="000000"/>
                </a:solidFill>
                <a:latin typeface="FontAwesome"/>
                <a:ea typeface="FontAwesome"/>
              </a:rPr>
              <a:t></a:t>
            </a:r>
            <a:endParaRPr b="0" lang="en-US" sz="1800" spc="-1" strike="noStrike">
              <a:latin typeface="DejaVu Sans"/>
            </a:endParaRPr>
          </a:p>
        </p:txBody>
      </p:sp>
      <p:sp>
        <p:nvSpPr>
          <p:cNvPr id="372" name=""/>
          <p:cNvSpPr txBox="1"/>
          <p:nvPr/>
        </p:nvSpPr>
        <p:spPr>
          <a:xfrm>
            <a:off x="3228120" y="4086360"/>
            <a:ext cx="409320" cy="319320"/>
          </a:xfrm>
          <a:prstGeom prst="rect">
            <a:avLst/>
          </a:prstGeom>
          <a:noFill/>
          <a:ln w="0">
            <a:noFill/>
          </a:ln>
        </p:spPr>
        <p:txBody>
          <a:bodyPr lIns="90000" rIns="90000" tIns="45000" bIns="45000" anchor="t">
            <a:noAutofit/>
          </a:bodyPr>
          <a:p>
            <a:r>
              <a:rPr b="0" lang="en-US" sz="1800" spc="-1" strike="noStrike">
                <a:solidFill>
                  <a:srgbClr val="000000"/>
                </a:solidFill>
                <a:latin typeface="FontAwesome"/>
                <a:ea typeface="FontAwesome"/>
              </a:rPr>
              <a: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The Value of Data</a:t>
            </a:r>
            <a:endParaRPr b="0" lang="en-US" sz="2400" spc="-1" strike="noStrike">
              <a:latin typeface="DejaVu Sans"/>
            </a:endParaRPr>
          </a:p>
          <a:p>
            <a:pPr>
              <a:lnSpc>
                <a:spcPct val="100000"/>
              </a:lnSpc>
              <a:buNone/>
            </a:pPr>
            <a:endParaRPr b="0" lang="en-US" sz="2400" spc="-1" strike="noStrike">
              <a:latin typeface="DejaVu Sans"/>
            </a:endParaRPr>
          </a:p>
        </p:txBody>
      </p:sp>
      <p:pic>
        <p:nvPicPr>
          <p:cNvPr id="374" name="" descr=""/>
          <p:cNvPicPr/>
          <p:nvPr/>
        </p:nvPicPr>
        <p:blipFill>
          <a:blip r:embed="rId1"/>
          <a:stretch/>
        </p:blipFill>
        <p:spPr>
          <a:xfrm>
            <a:off x="1828800" y="1475640"/>
            <a:ext cx="5942160" cy="49237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The Value of Data – Smart Parking</a:t>
            </a:r>
            <a:endParaRPr b="0" lang="en-US" sz="2400" spc="-1" strike="noStrike">
              <a:latin typeface="DejaVu Sans"/>
            </a:endParaRPr>
          </a:p>
          <a:p>
            <a:pPr>
              <a:lnSpc>
                <a:spcPct val="100000"/>
              </a:lnSpc>
              <a:buNone/>
            </a:pPr>
            <a:endParaRPr b="0" lang="en-US" sz="2400" spc="-1" strike="noStrike">
              <a:latin typeface="DejaVu Sans"/>
            </a:endParaRPr>
          </a:p>
        </p:txBody>
      </p:sp>
      <p:pic>
        <p:nvPicPr>
          <p:cNvPr id="376" name="" descr=""/>
          <p:cNvPicPr/>
          <p:nvPr/>
        </p:nvPicPr>
        <p:blipFill>
          <a:blip r:embed="rId1"/>
          <a:stretch/>
        </p:blipFill>
        <p:spPr>
          <a:xfrm>
            <a:off x="1828800" y="1448280"/>
            <a:ext cx="7999560" cy="49510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A Data-Driven Smart CE Framework </a:t>
            </a:r>
            <a:endParaRPr b="0" lang="en-US" sz="2400" spc="-1" strike="noStrike">
              <a:latin typeface="DejaVu Sans"/>
            </a:endParaRPr>
          </a:p>
        </p:txBody>
      </p:sp>
      <p:sp>
        <p:nvSpPr>
          <p:cNvPr id="378" name="CustomShape 2"/>
          <p:cNvSpPr/>
          <p:nvPr/>
        </p:nvSpPr>
        <p:spPr>
          <a:xfrm>
            <a:off x="263520" y="6411600"/>
            <a:ext cx="887544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latin typeface="DejaVu Sans"/>
            </a:endParaRPr>
          </a:p>
        </p:txBody>
      </p:sp>
      <p:pic>
        <p:nvPicPr>
          <p:cNvPr id="379" name="" descr=""/>
          <p:cNvPicPr/>
          <p:nvPr/>
        </p:nvPicPr>
        <p:blipFill>
          <a:blip r:embed="rId1"/>
          <a:stretch/>
        </p:blipFill>
        <p:spPr>
          <a:xfrm>
            <a:off x="349200" y="1347480"/>
            <a:ext cx="11089440" cy="48549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So what is the Internet of Things?</a:t>
            </a:r>
            <a:endParaRPr b="0" lang="en-US" sz="3000" spc="-1" strike="noStrike">
              <a:latin typeface="DejaVu Sans"/>
            </a:endParaRPr>
          </a:p>
        </p:txBody>
      </p:sp>
      <p:sp>
        <p:nvSpPr>
          <p:cNvPr id="381"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Internet of Things (IoT) – Definitions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383"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u="sng">
                <a:solidFill>
                  <a:srgbClr val="ffffff"/>
                </a:solidFill>
                <a:uFillTx/>
                <a:latin typeface="DejaVu Sans"/>
                <a:ea typeface="DejaVu Sans"/>
              </a:rPr>
              <a:t>Cambridge Dictionary:</a:t>
            </a:r>
            <a:r>
              <a:rPr b="0" lang="en-US" sz="1800" spc="-1" strike="noStrike">
                <a:solidFill>
                  <a:srgbClr val="ffffff"/>
                </a:solidFill>
                <a:latin typeface="DejaVu Sans"/>
                <a:ea typeface="DejaVu Sans"/>
              </a:rPr>
              <a:t> </a:t>
            </a:r>
            <a:r>
              <a:rPr b="0" i="1" lang="en-US" sz="1800" spc="-1" strike="noStrike">
                <a:solidFill>
                  <a:srgbClr val="ffffff"/>
                </a:solidFill>
                <a:latin typeface="DejaVu Sans"/>
                <a:ea typeface="DejaVu Sans"/>
              </a:rPr>
              <a:t>“Objects with computing devices in them that are able to connect to each other and exchange data using the internet.”</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Internet of Things (IoT) – Definitions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385"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p:txBody>
      </p:sp>
      <p:sp>
        <p:nvSpPr>
          <p:cNvPr id="386" name="CustomShape 3"/>
          <p:cNvSpPr/>
          <p:nvPr/>
        </p:nvSpPr>
        <p:spPr>
          <a:xfrm>
            <a:off x="335520" y="2859120"/>
            <a:ext cx="10650960" cy="923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buNone/>
            </a:pPr>
            <a:r>
              <a:rPr b="0" lang="en-US" sz="1800" spc="-1" strike="noStrike" u="sng">
                <a:solidFill>
                  <a:srgbClr val="000000"/>
                </a:solidFill>
                <a:uFillTx/>
                <a:latin typeface="DejaVu Sans"/>
                <a:ea typeface="DejaVu Sans"/>
              </a:rPr>
              <a:t>Cambridge Dictionary:</a:t>
            </a:r>
            <a:r>
              <a:rPr b="0"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“Objects with computing devices in them that are able to connect to each other and exchange data using the internet.”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Internet of Things (IoT) – Definitions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388"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389" name="CustomShape 3"/>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DejaVu Sans"/>
            </a:endParaRPr>
          </a:p>
        </p:txBody>
      </p:sp>
      <p:sp>
        <p:nvSpPr>
          <p:cNvPr id="390" name="CustomShape 4"/>
          <p:cNvSpPr/>
          <p:nvPr/>
        </p:nvSpPr>
        <p:spPr>
          <a:xfrm>
            <a:off x="335520" y="1560600"/>
            <a:ext cx="10785960" cy="1278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buNone/>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0960" cy="49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Course Organization</a:t>
            </a:r>
            <a:endParaRPr b="0" lang="en-US" sz="2400" spc="-1" strike="noStrike">
              <a:latin typeface="DejaVu Sans"/>
            </a:endParaRPr>
          </a:p>
        </p:txBody>
      </p:sp>
      <p:sp>
        <p:nvSpPr>
          <p:cNvPr id="237" name="CustomShape 2"/>
          <p:cNvSpPr/>
          <p:nvPr/>
        </p:nvSpPr>
        <p:spPr>
          <a:xfrm>
            <a:off x="335520" y="1268280"/>
            <a:ext cx="10740960" cy="5028480"/>
          </a:xfrm>
          <a:prstGeom prst="rect">
            <a:avLst/>
          </a:prstGeom>
          <a:noFill/>
          <a:ln w="0">
            <a:noFill/>
          </a:ln>
        </p:spPr>
        <p:style>
          <a:lnRef idx="0"/>
          <a:fillRef idx="0"/>
          <a:effectRef idx="0"/>
          <a:fontRef idx="minor"/>
        </p:style>
        <p:txBody>
          <a:bodyPr lIns="90000" rIns="90000" tIns="45000" bIns="45000" anchor="ctr">
            <a:noAutofit/>
          </a:bodyPr>
          <a:p>
            <a:pPr marL="195120" indent="-18900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Questions? Write us an email: </a:t>
            </a:r>
            <a:r>
              <a:rPr b="0" lang="en-GB" sz="1800" spc="-1" strike="noStrike" u="sng">
                <a:solidFill>
                  <a:srgbClr val="000000"/>
                </a:solidFill>
                <a:uFillTx/>
                <a:latin typeface="DejaVu Sans"/>
                <a:ea typeface="DejaVu Sans"/>
              </a:rPr>
              <a:t>etce-etce@tu-clausthal.de</a:t>
            </a:r>
            <a:r>
              <a:rPr b="0" lang="en-GB"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We will </a:t>
            </a:r>
            <a:r>
              <a:rPr b="1" lang="en-GB" sz="1800" spc="-1" strike="noStrike" u="sng">
                <a:solidFill>
                  <a:srgbClr val="c9211e"/>
                </a:solidFill>
                <a:uFillTx/>
                <a:latin typeface="DejaVu Sans"/>
                <a:ea typeface="DejaVu Sans"/>
              </a:rPr>
              <a:t>only</a:t>
            </a:r>
            <a:r>
              <a:rPr b="1" lang="en-GB" sz="1800" spc="-1" strike="noStrike">
                <a:solidFill>
                  <a:srgbClr val="000000"/>
                </a:solidFill>
                <a:latin typeface="DejaVu Sans"/>
                <a:ea typeface="DejaVu Sans"/>
              </a:rPr>
              <a:t> respond to</a:t>
            </a:r>
            <a:endParaRPr b="0" lang="en-US" sz="1800" spc="-1" strike="noStrike">
              <a:latin typeface="DejaVu Sans"/>
            </a:endParaRPr>
          </a:p>
          <a:p>
            <a:pPr algn="ctr">
              <a:lnSpc>
                <a:spcPct val="100000"/>
              </a:lnSpc>
              <a:spcBef>
                <a:spcPts val="360"/>
              </a:spcBef>
              <a:buNone/>
            </a:pPr>
            <a:r>
              <a:rPr b="1" lang="en-GB" sz="1800" spc="-1" strike="noStrike">
                <a:solidFill>
                  <a:srgbClr val="000000"/>
                </a:solidFill>
                <a:latin typeface="DejaVu Sans"/>
                <a:ea typeface="DejaVu Sans"/>
              </a:rPr>
              <a:t>emails written to this specific email address!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Internet of Things (IoT) – Definitions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392"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393" name="CustomShape 3"/>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DejaVu Sans"/>
            </a:endParaRPr>
          </a:p>
        </p:txBody>
      </p:sp>
      <p:sp>
        <p:nvSpPr>
          <p:cNvPr id="394" name="CustomShape 4"/>
          <p:cNvSpPr/>
          <p:nvPr/>
        </p:nvSpPr>
        <p:spPr>
          <a:xfrm>
            <a:off x="335520" y="1560600"/>
            <a:ext cx="10785960" cy="1278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buNone/>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latin typeface="DejaVu Sans"/>
            </a:endParaRPr>
          </a:p>
        </p:txBody>
      </p:sp>
      <p:sp>
        <p:nvSpPr>
          <p:cNvPr id="395" name="CustomShape 5"/>
          <p:cNvSpPr/>
          <p:nvPr/>
        </p:nvSpPr>
        <p:spPr>
          <a:xfrm>
            <a:off x="335520" y="3092400"/>
            <a:ext cx="10785960" cy="1598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buNone/>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Internet of Things (IoT) – Definitions</a:t>
            </a:r>
            <a:endParaRPr b="0" lang="en-US" sz="2400" spc="-1" strike="noStrike">
              <a:latin typeface="DejaVu Sans"/>
            </a:endParaRPr>
          </a:p>
          <a:p>
            <a:pPr>
              <a:lnSpc>
                <a:spcPct val="100000"/>
              </a:lnSpc>
              <a:buNone/>
            </a:pPr>
            <a:endParaRPr b="0" lang="en-US" sz="2400" spc="-1" strike="noStrike">
              <a:latin typeface="DejaVu Sans"/>
            </a:endParaRPr>
          </a:p>
        </p:txBody>
      </p:sp>
      <p:sp>
        <p:nvSpPr>
          <p:cNvPr id="397"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398" name="CustomShape 3"/>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DejaVu Sans"/>
            </a:endParaRPr>
          </a:p>
        </p:txBody>
      </p:sp>
      <p:sp>
        <p:nvSpPr>
          <p:cNvPr id="399" name="CustomShape 4"/>
          <p:cNvSpPr/>
          <p:nvPr/>
        </p:nvSpPr>
        <p:spPr>
          <a:xfrm>
            <a:off x="335520" y="1560600"/>
            <a:ext cx="10785960" cy="1278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buNone/>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latin typeface="DejaVu Sans"/>
            </a:endParaRPr>
          </a:p>
        </p:txBody>
      </p:sp>
      <p:sp>
        <p:nvSpPr>
          <p:cNvPr id="400" name="CustomShape 5"/>
          <p:cNvSpPr/>
          <p:nvPr/>
        </p:nvSpPr>
        <p:spPr>
          <a:xfrm>
            <a:off x="335520" y="3092400"/>
            <a:ext cx="10785960" cy="15987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buNone/>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US" sz="1800" spc="-1" strike="noStrike">
              <a:latin typeface="DejaVu Sans"/>
            </a:endParaRPr>
          </a:p>
        </p:txBody>
      </p:sp>
      <p:sp>
        <p:nvSpPr>
          <p:cNvPr id="401" name="CustomShape 6"/>
          <p:cNvSpPr/>
          <p:nvPr/>
        </p:nvSpPr>
        <p:spPr>
          <a:xfrm>
            <a:off x="335520" y="4944600"/>
            <a:ext cx="10785960" cy="12783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buNone/>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200" spc="-1" strike="noStrike" u="sng">
                <a:solidFill>
                  <a:srgbClr val="0000ff"/>
                </a:solidFill>
                <a:uFillTx/>
                <a:latin typeface="DejaVu Sans"/>
                <a:ea typeface="DejaVu Sans"/>
                <a:hlinkClick r:id="rId1"/>
              </a:rPr>
              <a:t>http://internetofthingsagenda.techtarget.com</a:t>
            </a:r>
            <a:endParaRPr b="0" lang="en-US" sz="1200" spc="-1" strike="noStrike">
              <a:latin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2400" spc="-1" strike="noStrike">
                <a:solidFill>
                  <a:srgbClr val="000000"/>
                </a:solidFill>
                <a:latin typeface="DejaVu Sans"/>
                <a:ea typeface="DejaVu Sans"/>
              </a:rPr>
              <a:t>What‘s next?</a:t>
            </a:r>
            <a:endParaRPr b="0" lang="en-US" sz="2400" spc="-1" strike="noStrike">
              <a:latin typeface="DejaVu Sans"/>
            </a:endParaRPr>
          </a:p>
        </p:txBody>
      </p:sp>
      <p:pic>
        <p:nvPicPr>
          <p:cNvPr id="403" name="Grafik 6" descr=""/>
          <p:cNvPicPr/>
          <p:nvPr/>
        </p:nvPicPr>
        <p:blipFill>
          <a:blip r:embed="rId1"/>
          <a:stretch/>
        </p:blipFill>
        <p:spPr>
          <a:xfrm>
            <a:off x="1656360" y="1202400"/>
            <a:ext cx="8533080" cy="520308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Sensors</a:t>
            </a:r>
            <a:endParaRPr b="0" lang="en-US" sz="3000" spc="-1" strike="noStrike">
              <a:latin typeface="DejaVu Sans"/>
            </a:endParaRPr>
          </a:p>
        </p:txBody>
      </p:sp>
      <p:sp>
        <p:nvSpPr>
          <p:cNvPr id="405"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Conventional Sensors</a:t>
            </a:r>
            <a:endParaRPr b="0" lang="en-US" sz="2400" spc="-1" strike="noStrike">
              <a:latin typeface="DejaVu Sans"/>
            </a:endParaRPr>
          </a:p>
        </p:txBody>
      </p:sp>
      <p:sp>
        <p:nvSpPr>
          <p:cNvPr id="407"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312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Status values:</a:t>
            </a:r>
            <a:endParaRPr b="0" lang="en-US" sz="1800" spc="-1" strike="noStrike">
              <a:latin typeface="DejaVu Sans"/>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Deliver a defined (voltage) value once the measurement event has occurred.</a:t>
            </a:r>
            <a:endParaRPr b="0" lang="en-US" sz="1800" spc="-1" strike="noStrike">
              <a:latin typeface="DejaVu Sans"/>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Examples: </a:t>
            </a:r>
            <a:endParaRPr b="0" lang="en-US" sz="1800" spc="-1" strike="noStrike">
              <a:latin typeface="DejaVu Sans"/>
            </a:endParaRPr>
          </a:p>
          <a:p>
            <a:pPr lvl="2" marL="648000" indent="-2131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Push-button</a:t>
            </a:r>
            <a:endParaRPr b="0" lang="en-US" sz="1800" spc="-1" strike="noStrike">
              <a:latin typeface="DejaVu Sans"/>
            </a:endParaRPr>
          </a:p>
          <a:p>
            <a:pPr lvl="2" marL="648000" indent="-2131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Reed switch</a:t>
            </a:r>
            <a:endParaRPr b="0" lang="en-US" sz="1800" spc="-1" strike="noStrike">
              <a:latin typeface="DejaVu Sans"/>
            </a:endParaRPr>
          </a:p>
          <a:p>
            <a:pPr lvl="2" marL="648000" indent="-2131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Hall sensors</a:t>
            </a:r>
            <a:endParaRPr b="0" lang="en-US" sz="1800" spc="-1" strike="noStrike">
              <a:latin typeface="DejaVu Sans"/>
            </a:endParaRPr>
          </a:p>
          <a:p>
            <a:pPr lvl="2" marL="648000" indent="-2131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Light barriers</a:t>
            </a:r>
            <a:endParaRPr b="0" lang="en-US" sz="1800" spc="-1" strike="noStrike">
              <a:latin typeface="DejaVu Sans"/>
            </a:endParaRPr>
          </a:p>
          <a:p>
            <a:pPr lvl="2" marL="648000" indent="-2131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Temperature/(ultra) sound/radar sensors</a:t>
            </a:r>
            <a:endParaRPr b="0" lang="en-US" sz="1800" spc="-1" strike="noStrike">
              <a:latin typeface="DejaVu Sans"/>
            </a:endParaRPr>
          </a:p>
          <a:p>
            <a:pPr marL="216000" indent="-21312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Continuous values:</a:t>
            </a:r>
            <a:endParaRPr b="0" lang="en-US" sz="1800" spc="-1" strike="noStrike">
              <a:latin typeface="DejaVu Sans"/>
            </a:endParaRPr>
          </a:p>
          <a:p>
            <a:pPr lvl="1" marL="432000" indent="-2131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Provide a continuous value (e.g. voltage value) depending on the measured value </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requires A/D converter</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Temperature Sensors – Overview </a:t>
            </a:r>
            <a:endParaRPr b="0" lang="en-US" sz="2400" spc="-1" strike="noStrike">
              <a:latin typeface="DejaVu Sans"/>
            </a:endParaRPr>
          </a:p>
        </p:txBody>
      </p:sp>
      <p:sp>
        <p:nvSpPr>
          <p:cNvPr id="409" name="CustomShape 2"/>
          <p:cNvSpPr/>
          <p:nvPr/>
        </p:nvSpPr>
        <p:spPr>
          <a:xfrm>
            <a:off x="263520" y="6447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https://www.te.com/usa-en/industries/sensor-solutions/insights/temperature-sensor-insights.html</a:t>
            </a:r>
            <a:endParaRPr b="0" lang="en-US" sz="900" spc="-1" strike="noStrike">
              <a:latin typeface="DejaVu Sans"/>
            </a:endParaRPr>
          </a:p>
        </p:txBody>
      </p:sp>
      <p:graphicFrame>
        <p:nvGraphicFramePr>
          <p:cNvPr id="410" name="Table 3"/>
          <p:cNvGraphicFramePr/>
          <p:nvPr/>
        </p:nvGraphicFramePr>
        <p:xfrm>
          <a:off x="437040" y="1312200"/>
          <a:ext cx="10728000" cy="4694040"/>
        </p:xfrm>
        <a:graphic>
          <a:graphicData uri="http://schemas.openxmlformats.org/drawingml/2006/table">
            <a:tbl>
              <a:tblPr/>
              <a:tblGrid>
                <a:gridCol w="1688760"/>
                <a:gridCol w="1333440"/>
                <a:gridCol w="2039400"/>
                <a:gridCol w="2089800"/>
                <a:gridCol w="2091240"/>
                <a:gridCol w="1485720"/>
              </a:tblGrid>
              <a:tr h="487800">
                <a:tc>
                  <a:txBody>
                    <a:bodyPr lIns="90000" rIns="90000" anchor="t">
                      <a:noAutofit/>
                    </a:bodyPr>
                    <a:p>
                      <a:pPr>
                        <a:lnSpc>
                          <a:spcPct val="100000"/>
                        </a:lnSpc>
                        <a:buNone/>
                      </a:pPr>
                      <a:r>
                        <a:rPr b="0" lang="en-US" sz="1300" spc="-1" strike="noStrike">
                          <a:latin typeface="DejaVu Sans"/>
                        </a:rPr>
                        <a:t>Type</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chor="t">
                      <a:noAutofit/>
                    </a:bodyPr>
                    <a:p>
                      <a:pPr>
                        <a:lnSpc>
                          <a:spcPct val="100000"/>
                        </a:lnSpc>
                        <a:buNone/>
                      </a:pPr>
                      <a:r>
                        <a:rPr b="1" lang="en-US" sz="1300" spc="-1" strike="noStrike">
                          <a:latin typeface="DejaVu Sans"/>
                        </a:rPr>
                        <a:t>NTC Thermistors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chor="t">
                      <a:noAutofit/>
                    </a:bodyPr>
                    <a:p>
                      <a:pPr>
                        <a:lnSpc>
                          <a:spcPct val="100000"/>
                        </a:lnSpc>
                        <a:buNone/>
                      </a:pPr>
                      <a:r>
                        <a:rPr b="1" lang="en-US" sz="1300" spc="-1" strike="noStrike">
                          <a:latin typeface="DejaVu Sans"/>
                        </a:rPr>
                        <a:t>Thermocouple</a:t>
                      </a:r>
                      <a:endParaRPr b="0" lang="en-US" sz="1300" spc="-1" strike="noStrike">
                        <a:latin typeface="DejaVu Sans"/>
                      </a:endParaRPr>
                    </a:p>
                    <a:p>
                      <a:pPr>
                        <a:lnSpc>
                          <a:spcPct val="100000"/>
                        </a:lnSpc>
                        <a:buNone/>
                      </a:pPr>
                      <a:r>
                        <a:rPr b="1" lang="en-US" sz="1300" spc="-1" strike="noStrike">
                          <a:latin typeface="DejaVu Sans"/>
                        </a:rPr>
                        <a:t>Sensors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chor="t">
                      <a:noAutofit/>
                    </a:bodyPr>
                    <a:p>
                      <a:pPr>
                        <a:lnSpc>
                          <a:spcPct val="100000"/>
                        </a:lnSpc>
                        <a:buNone/>
                      </a:pPr>
                      <a:r>
                        <a:rPr b="1" lang="en-US" sz="1300" spc="-1" strike="noStrike">
                          <a:latin typeface="DejaVu Sans"/>
                        </a:rPr>
                        <a:t>Platinum Sensors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chor="t">
                      <a:noAutofit/>
                    </a:bodyPr>
                    <a:p>
                      <a:pPr>
                        <a:lnSpc>
                          <a:spcPct val="100000"/>
                        </a:lnSpc>
                        <a:buNone/>
                      </a:pPr>
                      <a:r>
                        <a:rPr b="1" lang="en-US" sz="1300" spc="-1" strike="noStrike">
                          <a:latin typeface="DejaVu Sans"/>
                        </a:rPr>
                        <a:t>Thermopiles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chor="t">
                      <a:noAutofit/>
                    </a:bodyPr>
                    <a:p>
                      <a:pPr>
                        <a:lnSpc>
                          <a:spcPct val="100000"/>
                        </a:lnSpc>
                        <a:buNone/>
                      </a:pPr>
                      <a:r>
                        <a:rPr b="1" lang="en-US" sz="1300" spc="-1" strike="noStrike">
                          <a:latin typeface="DejaVu Sans"/>
                        </a:rPr>
                        <a:t>Digital Sensors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r>
              <a:tr h="1081800">
                <a:tc>
                  <a:txBody>
                    <a:bodyPr lIns="90000" rIns="90000" anchor="t">
                      <a:noAutofit/>
                    </a:bodyPr>
                    <a:p>
                      <a:pPr>
                        <a:lnSpc>
                          <a:spcPct val="100000"/>
                        </a:lnSpc>
                        <a:buNone/>
                      </a:pPr>
                      <a:r>
                        <a:rPr b="0" lang="en-US" sz="1300" spc="-1" strike="noStrike">
                          <a:latin typeface="DejaVu Sans"/>
                        </a:rPr>
                        <a:t>Features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Small Size</a:t>
                      </a:r>
                      <a:endParaRPr b="0" lang="en-US" sz="1300" spc="-1" strike="noStrike">
                        <a:latin typeface="DejaVu Sans"/>
                      </a:endParaRPr>
                    </a:p>
                    <a:p>
                      <a:pPr>
                        <a:lnSpc>
                          <a:spcPct val="100000"/>
                        </a:lnSpc>
                        <a:buNone/>
                      </a:pPr>
                      <a:r>
                        <a:rPr b="0" lang="en-US" sz="1300" spc="-1" strike="noStrike">
                          <a:latin typeface="DejaVu Sans"/>
                        </a:rPr>
                        <a:t>High sensitivity</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Extremely small Size, High temperature,</a:t>
                      </a:r>
                      <a:endParaRPr b="0" lang="en-US" sz="1300" spc="-1" strike="noStrike">
                        <a:latin typeface="DejaVu Sans"/>
                      </a:endParaRPr>
                    </a:p>
                    <a:p>
                      <a:pPr>
                        <a:lnSpc>
                          <a:spcPct val="100000"/>
                        </a:lnSpc>
                        <a:buNone/>
                      </a:pPr>
                      <a:r>
                        <a:rPr b="0" lang="en-US" sz="1300" spc="-1" strike="noStrike">
                          <a:latin typeface="DejaVu Sans"/>
                        </a:rPr>
                        <a:t>Rugged</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Superior long-term stability, PTC (Positive Temp. Coefficient) Linear output, Rugged</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Non-contact sensor,</a:t>
                      </a:r>
                      <a:endParaRPr b="0" lang="en-US" sz="1300" spc="-1" strike="noStrike">
                        <a:latin typeface="DejaVu Sans"/>
                      </a:endParaRPr>
                    </a:p>
                    <a:p>
                      <a:pPr>
                        <a:lnSpc>
                          <a:spcPct val="100000"/>
                        </a:lnSpc>
                        <a:buNone/>
                      </a:pPr>
                      <a:r>
                        <a:rPr b="0" lang="en-US" sz="1300" spc="-1" strike="noStrike">
                          <a:latin typeface="DejaVu Sans"/>
                        </a:rPr>
                        <a:t>High temperature, can take measurements from several meters away.</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Ease of use,</a:t>
                      </a:r>
                      <a:endParaRPr b="0" lang="en-US" sz="1300" spc="-1" strike="noStrike">
                        <a:latin typeface="DejaVu Sans"/>
                      </a:endParaRPr>
                    </a:p>
                    <a:p>
                      <a:pPr>
                        <a:lnSpc>
                          <a:spcPct val="100000"/>
                        </a:lnSpc>
                        <a:buNone/>
                      </a:pPr>
                      <a:r>
                        <a:rPr b="0" lang="en-US" sz="1300" spc="-1" strike="noStrike">
                          <a:latin typeface="DejaVu Sans"/>
                        </a:rPr>
                        <a:t>Board mounting,</a:t>
                      </a:r>
                      <a:endParaRPr b="0" lang="en-US" sz="1300" spc="-1" strike="noStrike">
                        <a:latin typeface="DejaVu Sans"/>
                      </a:endParaRPr>
                    </a:p>
                    <a:p>
                      <a:pPr>
                        <a:lnSpc>
                          <a:spcPct val="100000"/>
                        </a:lnSpc>
                        <a:buNone/>
                      </a:pPr>
                      <a:r>
                        <a:rPr b="0" lang="en-US" sz="1300" spc="-1" strike="noStrike">
                          <a:latin typeface="DejaVu Sans"/>
                        </a:rPr>
                        <a:t>Small size</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487800">
                <a:tc>
                  <a:txBody>
                    <a:bodyPr lIns="90000" rIns="90000" anchor="t">
                      <a:noAutofit/>
                    </a:bodyPr>
                    <a:p>
                      <a:pPr>
                        <a:lnSpc>
                          <a:spcPct val="100000"/>
                        </a:lnSpc>
                        <a:buNone/>
                      </a:pPr>
                      <a:r>
                        <a:rPr b="0" lang="en-US" sz="1300" spc="-1" strike="noStrike">
                          <a:latin typeface="DejaVu Sans"/>
                        </a:rPr>
                        <a:t>Range</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-150°C to 300°C</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-270°C to 1800°C</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-200°C to 600°C</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-270°C to 2000°C</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-150°C to 300°C</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487800">
                <a:tc>
                  <a:txBody>
                    <a:bodyPr lIns="90000" rIns="90000" anchor="t">
                      <a:noAutofit/>
                    </a:bodyPr>
                    <a:p>
                      <a:pPr>
                        <a:lnSpc>
                          <a:spcPct val="100000"/>
                        </a:lnSpc>
                        <a:buNone/>
                      </a:pPr>
                      <a:r>
                        <a:rPr b="0" lang="en-US" sz="1300" spc="-1" strike="noStrike">
                          <a:latin typeface="DejaVu Sans"/>
                        </a:rPr>
                        <a:t>Interchangeability rating</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5/5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3/5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5/5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1/5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3/5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289800">
                <a:tc>
                  <a:txBody>
                    <a:bodyPr lIns="90000" rIns="90000" anchor="t">
                      <a:noAutofit/>
                    </a:bodyPr>
                    <a:p>
                      <a:pPr>
                        <a:lnSpc>
                          <a:spcPct val="100000"/>
                        </a:lnSpc>
                        <a:buNone/>
                      </a:pPr>
                      <a:r>
                        <a:rPr b="0" lang="en-US" sz="1300" spc="-1" strike="noStrike">
                          <a:latin typeface="DejaVu Sans"/>
                        </a:rPr>
                        <a:t>Linearity rating</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1/5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3/5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5/5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1/5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5/5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289800">
                <a:tc>
                  <a:txBody>
                    <a:bodyPr lIns="90000" rIns="90000" anchor="t">
                      <a:noAutofit/>
                    </a:bodyPr>
                    <a:p>
                      <a:pPr>
                        <a:lnSpc>
                          <a:spcPct val="100000"/>
                        </a:lnSpc>
                        <a:buNone/>
                      </a:pPr>
                      <a:r>
                        <a:rPr b="0" lang="en-US" sz="1300" spc="-1" strike="noStrike">
                          <a:latin typeface="DejaVu Sans"/>
                        </a:rPr>
                        <a:t>Accuracy rating</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5/5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3/5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5/5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3/5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5/5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289800">
                <a:tc>
                  <a:txBody>
                    <a:bodyPr lIns="90000" rIns="90000" anchor="t">
                      <a:noAutofit/>
                    </a:bodyPr>
                    <a:p>
                      <a:pPr>
                        <a:lnSpc>
                          <a:spcPct val="100000"/>
                        </a:lnSpc>
                        <a:buNone/>
                      </a:pPr>
                      <a:r>
                        <a:rPr b="0" lang="en-US" sz="1300" spc="-1" strike="noStrike">
                          <a:latin typeface="DejaVu Sans"/>
                        </a:rPr>
                        <a:t>Ruggedness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3/5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5/5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5/5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1/5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chor="t">
                      <a:noAutofit/>
                    </a:bodyPr>
                    <a:p>
                      <a:pPr>
                        <a:lnSpc>
                          <a:spcPct val="100000"/>
                        </a:lnSpc>
                        <a:buNone/>
                      </a:pPr>
                      <a:r>
                        <a:rPr b="0" lang="en-US" sz="1300" spc="-1" strike="noStrike">
                          <a:latin typeface="DejaVu Sans"/>
                        </a:rPr>
                        <a:t>3/5</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1279800">
                <a:tc>
                  <a:txBody>
                    <a:bodyPr lIns="90000" rIns="90000" anchor="t">
                      <a:noAutofit/>
                    </a:bodyPr>
                    <a:p>
                      <a:pPr>
                        <a:lnSpc>
                          <a:spcPct val="100000"/>
                        </a:lnSpc>
                        <a:buNone/>
                      </a:pPr>
                      <a:r>
                        <a:rPr b="0" lang="en-US" sz="1300" spc="-1" strike="noStrike">
                          <a:latin typeface="DejaVu Sans"/>
                        </a:rPr>
                        <a:t>Usefulness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Dialysis, HVAC, Calorimetry, Stoves, Industrial reference</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Cryogenics, Oven, Soldering Iron, Exhaust Gas detection, Independent vehicle heater</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Calorimetry, Oven, Soldering Iron, Cooking Stove, Independent Vehicle Heater</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Ear and Forehead thermometers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chor="t">
                      <a:noAutofit/>
                    </a:bodyPr>
                    <a:p>
                      <a:pPr>
                        <a:lnSpc>
                          <a:spcPct val="100000"/>
                        </a:lnSpc>
                        <a:buNone/>
                      </a:pPr>
                      <a:r>
                        <a:rPr b="0" lang="en-US" sz="1300" spc="-1" strike="noStrike">
                          <a:latin typeface="DejaVu Sans"/>
                        </a:rPr>
                        <a:t>Dialysis, HVAC, Calorimetry, Industrial reference</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bl>
          </a:graphicData>
        </a:graphic>
      </p:graphicFrame>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Smart Sensors</a:t>
            </a:r>
            <a:endParaRPr b="0" lang="en-US" sz="2400" spc="-1" strike="noStrike">
              <a:latin typeface="DejaVu Sans"/>
            </a:endParaRPr>
          </a:p>
        </p:txBody>
      </p:sp>
      <p:sp>
        <p:nvSpPr>
          <p:cNvPr id="412"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312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Complex sensors with integrated information processing, e.g.</a:t>
            </a:r>
            <a:endParaRPr b="0" lang="en-US" sz="1800" spc="-1" strike="noStrike">
              <a:latin typeface="DejaVu Sans"/>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Programmable temperature sensor and thermostat </a:t>
            </a:r>
            <a:endParaRPr b="0" lang="en-US" sz="1800" spc="-1" strike="noStrike">
              <a:latin typeface="DejaVu Sans"/>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Magnetometer (compass)</a:t>
            </a:r>
            <a:endParaRPr b="0" lang="en-US" sz="1800" spc="-1" strike="noStrike">
              <a:latin typeface="DejaVu Sans"/>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MEMS (micro-electro-mechanical system) sensors</a:t>
            </a:r>
            <a:endParaRPr b="0" lang="en-US" sz="1800" spc="-1" strike="noStrike">
              <a:latin typeface="DejaVu Sans"/>
            </a:endParaRPr>
          </a:p>
          <a:p>
            <a:pPr lvl="2" marL="648000" indent="-2131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Accelerometer (acceleration sensor)</a:t>
            </a:r>
            <a:endParaRPr b="0" lang="en-US" sz="1800" spc="-1" strike="noStrike">
              <a:latin typeface="DejaVu Sans"/>
            </a:endParaRPr>
          </a:p>
          <a:p>
            <a:pPr lvl="2" marL="648000" indent="-2131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Gyroscope ( angular rate sensor)</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Further Sensors</a:t>
            </a:r>
            <a:endParaRPr b="0" lang="en-US" sz="2400" spc="-1" strike="noStrike">
              <a:latin typeface="DejaVu Sans"/>
            </a:endParaRPr>
          </a:p>
        </p:txBody>
      </p:sp>
      <p:sp>
        <p:nvSpPr>
          <p:cNvPr id="414"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Distance sensor</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Ultrasound, radar or infrared with position sensitive detector (PSD </a:t>
            </a:r>
            <a:r>
              <a:rPr b="0" lang="en-US" sz="1800" spc="-1" strike="noStrike">
                <a:solidFill>
                  <a:srgbClr val="000000"/>
                </a:solidFill>
                <a:latin typeface="DejaVu Sans"/>
                <a:ea typeface="DejaVu Sans"/>
              </a:rPr>
              <a:t>→ like PIR on next slide</a:t>
            </a:r>
            <a:r>
              <a:rPr b="0" lang="en-GB" sz="1800" spc="-1" strike="noStrike">
                <a:solidFill>
                  <a:srgbClr val="000000"/>
                </a:solidFill>
                <a:latin typeface="DejaVu Sans"/>
                <a:ea typeface="DejaVu Sans"/>
              </a:rPr>
              <a:t>)</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movements, velocities</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PIR sensors</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Person detection or face recognition</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Cameras with image processing</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PIR-Sensor – Motion Detector</a:t>
            </a:r>
            <a:endParaRPr b="0" lang="en-US" sz="2400" spc="-1" strike="noStrike">
              <a:latin typeface="DejaVu Sans"/>
            </a:endParaRPr>
          </a:p>
        </p:txBody>
      </p:sp>
      <p:sp>
        <p:nvSpPr>
          <p:cNvPr id="416" name="CustomShape 2"/>
          <p:cNvSpPr/>
          <p:nvPr/>
        </p:nvSpPr>
        <p:spPr>
          <a:xfrm>
            <a:off x="263520" y="641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http://hqdesigns.de/en/interior-guide/motion-sensor/</a:t>
            </a:r>
            <a:endParaRPr b="0" lang="en-US" sz="900" spc="-1" strike="noStrike">
              <a:latin typeface="DejaVu Sans"/>
            </a:endParaRPr>
          </a:p>
        </p:txBody>
      </p:sp>
      <p:pic>
        <p:nvPicPr>
          <p:cNvPr id="417" name="" descr=""/>
          <p:cNvPicPr/>
          <p:nvPr/>
        </p:nvPicPr>
        <p:blipFill>
          <a:blip r:embed="rId1"/>
          <a:stretch/>
        </p:blipFill>
        <p:spPr>
          <a:xfrm>
            <a:off x="3251160" y="1566360"/>
            <a:ext cx="4973400" cy="482940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LIDAR</a:t>
            </a:r>
            <a:endParaRPr b="0" lang="en-US" sz="2400" spc="-1" strike="noStrike">
              <a:latin typeface="DejaVu Sans"/>
            </a:endParaRPr>
          </a:p>
        </p:txBody>
      </p:sp>
      <p:sp>
        <p:nvSpPr>
          <p:cNvPr id="419" name="CustomShape 2"/>
          <p:cNvSpPr/>
          <p:nvPr/>
        </p:nvSpPr>
        <p:spPr>
          <a:xfrm>
            <a:off x="263520" y="6267600"/>
            <a:ext cx="1093644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Images of Lidar and Radar Point cloud data redered using the </a:t>
            </a:r>
            <a:r>
              <a:rPr b="0" lang="de-DE" sz="900" spc="-1" strike="noStrike" u="sng">
                <a:solidFill>
                  <a:srgbClr val="0000ff"/>
                </a:solidFill>
                <a:uFillTx/>
                <a:latin typeface="Roboto"/>
                <a:ea typeface="Roboto"/>
                <a:hlinkClick r:id="rId1"/>
              </a:rPr>
              <a:t>nuScenes dataset</a:t>
            </a:r>
            <a:r>
              <a:rPr b="0" lang="de-DE" sz="900" spc="-1" strike="noStrike">
                <a:solidFill>
                  <a:srgbClr val="a6a6a6"/>
                </a:solidFill>
                <a:latin typeface="Roboto"/>
                <a:ea typeface="Roboto"/>
              </a:rPr>
              <a:t> which is CC  BY-NC-SA 4.0 International licensed (</a:t>
            </a:r>
            <a:r>
              <a:rPr b="0" lang="de-DE" sz="900" spc="-1" strike="noStrike" u="sng">
                <a:solidFill>
                  <a:srgbClr val="0000ff"/>
                </a:solidFill>
                <a:uFillTx/>
                <a:latin typeface="Roboto"/>
                <a:ea typeface="Roboto"/>
                <a:hlinkClick r:id="rId2"/>
              </a:rPr>
              <a:t>https://creativecommons.org/licenses/by-nc-sa/4.0/</a:t>
            </a:r>
            <a:r>
              <a:rPr b="0" lang="de-DE"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Cruise Automation, Chevrolet Bolt EV third generation seen in San Francisco with 5 LIDAR sensors”  by Dllu is CC BY-SA 4.0 International licensed (</a:t>
            </a:r>
            <a:r>
              <a:rPr b="0" lang="de-DE" sz="900" spc="-1" strike="noStrike" u="sng">
                <a:solidFill>
                  <a:srgbClr val="0000ff"/>
                </a:solidFill>
                <a:uFillTx/>
                <a:latin typeface="Roboto"/>
                <a:ea typeface="Roboto"/>
                <a:hlinkClick r:id="rId3"/>
              </a:rPr>
              <a:t>https://creativecommons.org/licenses/by-sa/4.0/</a:t>
            </a:r>
            <a:r>
              <a:rPr b="0" lang="de-DE" sz="900" spc="-1" strike="noStrike">
                <a:solidFill>
                  <a:srgbClr val="a6a6a6"/>
                </a:solidFill>
                <a:latin typeface="Roboto"/>
                <a:ea typeface="Roboto"/>
              </a:rPr>
              <a:t>) </a:t>
            </a:r>
            <a:endParaRPr b="0" lang="en-US" sz="900" spc="-1" strike="noStrike">
              <a:latin typeface="DejaVu Sans"/>
            </a:endParaRPr>
          </a:p>
          <a:p>
            <a:pPr>
              <a:lnSpc>
                <a:spcPct val="100000"/>
              </a:lnSpc>
              <a:buNone/>
            </a:pPr>
            <a:endParaRPr b="0" lang="en-US" sz="900" spc="-1" strike="noStrike">
              <a:latin typeface="DejaVu Sans"/>
            </a:endParaRPr>
          </a:p>
        </p:txBody>
      </p:sp>
      <p:sp>
        <p:nvSpPr>
          <p:cNvPr id="420" name="CustomShape 3"/>
          <p:cNvSpPr/>
          <p:nvPr/>
        </p:nvSpPr>
        <p:spPr>
          <a:xfrm>
            <a:off x="335520" y="5519520"/>
            <a:ext cx="10746720" cy="8560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1" lang="en-US" sz="1800" spc="-1" strike="noStrike">
                <a:solidFill>
                  <a:srgbClr val="000000"/>
                </a:solidFill>
                <a:latin typeface="Arial"/>
                <a:ea typeface="DejaVu Sans"/>
              </a:rPr>
              <a:t>LIDAR</a:t>
            </a:r>
            <a:r>
              <a:rPr b="0" lang="en-US" sz="1800" spc="-1" strike="noStrike">
                <a:solidFill>
                  <a:srgbClr val="000000"/>
                </a:solidFill>
                <a:latin typeface="Arial"/>
                <a:ea typeface="DejaVu Sans"/>
              </a:rPr>
              <a:t> → </a:t>
            </a:r>
            <a:r>
              <a:rPr b="1" lang="en-US" sz="1800" spc="-1" strike="noStrike">
                <a:solidFill>
                  <a:srgbClr val="000000"/>
                </a:solidFill>
                <a:latin typeface="Arial"/>
                <a:ea typeface="DejaVu Sans"/>
              </a:rPr>
              <a:t>L</a:t>
            </a:r>
            <a:r>
              <a:rPr b="0" lang="en-US" sz="1800" spc="-1" strike="noStrike">
                <a:solidFill>
                  <a:srgbClr val="000000"/>
                </a:solidFill>
                <a:latin typeface="Arial"/>
                <a:ea typeface="DejaVu Sans"/>
              </a:rPr>
              <a:t>ight </a:t>
            </a:r>
            <a:r>
              <a:rPr b="1" lang="en-US" sz="1800" spc="-1" strike="noStrike">
                <a:solidFill>
                  <a:srgbClr val="000000"/>
                </a:solidFill>
                <a:latin typeface="Arial"/>
                <a:ea typeface="DejaVu Sans"/>
              </a:rPr>
              <a:t>D</a:t>
            </a:r>
            <a:r>
              <a:rPr b="0" lang="en-US" sz="1800" spc="-1" strike="noStrike">
                <a:solidFill>
                  <a:srgbClr val="000000"/>
                </a:solidFill>
                <a:latin typeface="Arial"/>
                <a:ea typeface="DejaVu Sans"/>
              </a:rPr>
              <a:t>etection </a:t>
            </a:r>
            <a:r>
              <a:rPr b="1" lang="en-US" sz="1800" spc="-1" strike="noStrike">
                <a:solidFill>
                  <a:srgbClr val="000000"/>
                </a:solidFill>
                <a:latin typeface="Arial"/>
                <a:ea typeface="DejaVu Sans"/>
              </a:rPr>
              <a:t>A</a:t>
            </a:r>
            <a:r>
              <a:rPr b="0" lang="en-US" sz="1800" spc="-1" strike="noStrike">
                <a:solidFill>
                  <a:srgbClr val="000000"/>
                </a:solidFill>
                <a:latin typeface="Arial"/>
                <a:ea typeface="DejaVu Sans"/>
              </a:rPr>
              <a:t>nd </a:t>
            </a:r>
            <a:r>
              <a:rPr b="1" lang="en-US" sz="1800" spc="-1" strike="noStrike">
                <a:solidFill>
                  <a:srgbClr val="000000"/>
                </a:solidFill>
                <a:latin typeface="Arial"/>
                <a:ea typeface="DejaVu Sans"/>
              </a:rPr>
              <a:t>R</a:t>
            </a:r>
            <a:r>
              <a:rPr b="0" lang="en-US" sz="1800" spc="-1" strike="noStrike">
                <a:solidFill>
                  <a:srgbClr val="000000"/>
                </a:solidFill>
                <a:latin typeface="Arial"/>
                <a:ea typeface="DejaVu Sans"/>
              </a:rPr>
              <a:t>anging</a:t>
            </a:r>
            <a:endParaRPr b="0" lang="en-US" sz="1800" spc="-1" strike="noStrike">
              <a:latin typeface="DejaVu Sans"/>
            </a:endParaRPr>
          </a:p>
        </p:txBody>
      </p:sp>
      <p:pic>
        <p:nvPicPr>
          <p:cNvPr id="421" name="" descr=""/>
          <p:cNvPicPr/>
          <p:nvPr/>
        </p:nvPicPr>
        <p:blipFill>
          <a:blip r:embed="rId4"/>
          <a:srcRect l="9541" t="24196" r="4518" b="20013"/>
          <a:stretch/>
        </p:blipFill>
        <p:spPr>
          <a:xfrm>
            <a:off x="6629760" y="1263600"/>
            <a:ext cx="4113000" cy="1827360"/>
          </a:xfrm>
          <a:prstGeom prst="rect">
            <a:avLst/>
          </a:prstGeom>
          <a:ln w="0">
            <a:noFill/>
          </a:ln>
        </p:spPr>
      </p:pic>
      <p:pic>
        <p:nvPicPr>
          <p:cNvPr id="422" name="" descr=""/>
          <p:cNvPicPr/>
          <p:nvPr/>
        </p:nvPicPr>
        <p:blipFill>
          <a:blip r:embed="rId5"/>
          <a:srcRect l="7806" t="7669" r="6250" b="3781"/>
          <a:stretch/>
        </p:blipFill>
        <p:spPr>
          <a:xfrm>
            <a:off x="457200" y="1371960"/>
            <a:ext cx="5027400" cy="3884400"/>
          </a:xfrm>
          <a:prstGeom prst="rect">
            <a:avLst/>
          </a:prstGeom>
          <a:ln w="0">
            <a:noFill/>
          </a:ln>
        </p:spPr>
      </p:pic>
      <p:pic>
        <p:nvPicPr>
          <p:cNvPr id="423" name="" descr=""/>
          <p:cNvPicPr/>
          <p:nvPr/>
        </p:nvPicPr>
        <p:blipFill>
          <a:blip r:embed="rId6"/>
          <a:stretch/>
        </p:blipFill>
        <p:spPr>
          <a:xfrm>
            <a:off x="6604920" y="3200400"/>
            <a:ext cx="4137840" cy="23266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Examination Info</a:t>
            </a:r>
            <a:endParaRPr b="0" lang="en-US" sz="2400" spc="-1" strike="noStrike">
              <a:latin typeface="DejaVu Sans"/>
            </a:endParaRPr>
          </a:p>
        </p:txBody>
      </p:sp>
      <p:sp>
        <p:nvSpPr>
          <p:cNvPr id="239"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Oral examination</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15-20min Q&amp;A</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Registration until 25.07.2022</a:t>
            </a: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Dates:</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01.08.2022 → Afternoon</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03.08.2022 → All day</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240"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Göttingen</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Camera Image Processing and Object Recognition</a:t>
            </a:r>
            <a:endParaRPr b="0" lang="en-US" sz="2400" spc="-1" strike="noStrike">
              <a:latin typeface="DejaVu Sans"/>
            </a:endParaRPr>
          </a:p>
        </p:txBody>
      </p:sp>
      <p:sp>
        <p:nvSpPr>
          <p:cNvPr id="425" name="CustomShape 2"/>
          <p:cNvSpPr/>
          <p:nvPr/>
        </p:nvSpPr>
        <p:spPr>
          <a:xfrm>
            <a:off x="263520" y="6231600"/>
            <a:ext cx="7249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https://www.iotforall.com/objects-recognition-live-stream-yolo-model/</a:t>
            </a:r>
            <a:endParaRPr b="0" lang="en-US" sz="900" spc="-1" strike="noStrike">
              <a:latin typeface="DejaVu Sans"/>
            </a:endParaRPr>
          </a:p>
        </p:txBody>
      </p:sp>
      <p:pic>
        <p:nvPicPr>
          <p:cNvPr id="426" name="Grafik 2" descr=""/>
          <p:cNvPicPr/>
          <p:nvPr/>
        </p:nvPicPr>
        <p:blipFill>
          <a:blip r:embed="rId1"/>
          <a:stretch/>
        </p:blipFill>
        <p:spPr>
          <a:xfrm>
            <a:off x="849960" y="2510280"/>
            <a:ext cx="9717840" cy="2653200"/>
          </a:xfrm>
          <a:prstGeom prst="rect">
            <a:avLst/>
          </a:prstGeom>
          <a:ln w="0">
            <a:noFill/>
          </a:ln>
        </p:spPr>
      </p:pic>
      <p:sp>
        <p:nvSpPr>
          <p:cNvPr id="427" name="CustomShape 3"/>
          <p:cNvSpPr/>
          <p:nvPr/>
        </p:nvSpPr>
        <p:spPr>
          <a:xfrm>
            <a:off x="263520" y="6411600"/>
            <a:ext cx="72496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YOLOv3: An incremental Improvement, Redmon, Joseph and Fahradi, Ali </a:t>
            </a:r>
            <a:r>
              <a:rPr b="0" lang="de-DE" sz="900" spc="-1" strike="noStrike" u="sng">
                <a:solidFill>
                  <a:srgbClr val="0000ff"/>
                </a:solidFill>
                <a:uFillTx/>
                <a:latin typeface="Roboto"/>
                <a:ea typeface="Roboto"/>
                <a:hlinkClick r:id="rId2"/>
              </a:rPr>
              <a:t>https://arxiv.org/pdf/1804.02767.pdf</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Sensors in Smartphones</a:t>
            </a:r>
            <a:endParaRPr b="0" lang="en-US" sz="2400" spc="-1" strike="noStrike">
              <a:latin typeface="DejaVu Sans"/>
            </a:endParaRPr>
          </a:p>
        </p:txBody>
      </p:sp>
      <p:graphicFrame>
        <p:nvGraphicFramePr>
          <p:cNvPr id="429" name="Table 2"/>
          <p:cNvGraphicFramePr/>
          <p:nvPr/>
        </p:nvGraphicFramePr>
        <p:xfrm>
          <a:off x="1815480" y="1311480"/>
          <a:ext cx="8127360" cy="5089680"/>
        </p:xfrm>
        <a:graphic>
          <a:graphicData uri="http://schemas.openxmlformats.org/drawingml/2006/table">
            <a:tbl>
              <a:tblPr/>
              <a:tblGrid>
                <a:gridCol w="2709000"/>
                <a:gridCol w="2709000"/>
                <a:gridCol w="2709720"/>
              </a:tblGrid>
              <a:tr h="640440">
                <a:tc>
                  <a:txBody>
                    <a:bodyPr anchor="t">
                      <a:noAutofit/>
                    </a:bodyPr>
                    <a:p>
                      <a:pPr algn="ctr">
                        <a:lnSpc>
                          <a:spcPct val="100000"/>
                        </a:lnSpc>
                        <a:buNone/>
                      </a:pPr>
                      <a:r>
                        <a:rPr b="1" lang="en-US" sz="1800" spc="-1" strike="noStrike">
                          <a:solidFill>
                            <a:srgbClr val="ffffff"/>
                          </a:solidFill>
                          <a:latin typeface="DejaVu Sans"/>
                          <a:ea typeface="DejaVu Sans"/>
                        </a:rPr>
                        <a:t>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chor="t">
                      <a:noAutofit/>
                    </a:bodyPr>
                    <a:p>
                      <a:pPr algn="ctr">
                        <a:lnSpc>
                          <a:spcPct val="100000"/>
                        </a:lnSpc>
                        <a:buNone/>
                      </a:pPr>
                      <a:r>
                        <a:rPr b="1" lang="en-US" sz="1800" spc="-1" strike="noStrike">
                          <a:solidFill>
                            <a:srgbClr val="ffffff"/>
                          </a:solidFill>
                          <a:latin typeface="DejaVu Sans"/>
                          <a:ea typeface="DejaVu Sans"/>
                        </a:rPr>
                        <a:t>Function Type</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chor="t">
                      <a:noAutofit/>
                    </a:bodyPr>
                    <a:p>
                      <a:pPr algn="ctr">
                        <a:lnSpc>
                          <a:spcPct val="100000"/>
                        </a:lnSpc>
                        <a:buNone/>
                      </a:pPr>
                      <a:r>
                        <a:rPr b="1" lang="en-US" sz="1800" spc="-1" strike="noStrike">
                          <a:solidFill>
                            <a:srgbClr val="ffffff"/>
                          </a:solidFill>
                          <a:latin typeface="DejaVu Sans"/>
                          <a:ea typeface="DejaVu Sans"/>
                        </a:rPr>
                        <a:t>Software/Hardware-based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Accelerometer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pPr>
                      <a:r>
                        <a:rPr b="0" lang="en-US" sz="1800" spc="-1" strike="noStrike">
                          <a:solidFill>
                            <a:srgbClr val="000000"/>
                          </a:solidFill>
                          <a:latin typeface="DejaVu Sans"/>
                          <a:ea typeface="DejaVu Sans"/>
                        </a:rPr>
                        <a:t>Motion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pPr>
                      <a:r>
                        <a:rPr b="0" lang="en-US" sz="1800" spc="-1" strike="noStrike">
                          <a:solidFill>
                            <a:srgbClr val="000000"/>
                          </a:solidFill>
                          <a:latin typeface="DejaVu Sans"/>
                          <a:ea typeface="DejaVu Sans"/>
                        </a:rPr>
                        <a:t>Hardware-based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Gyroscope</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Motion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Hardware-based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Gravity</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Motion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Software-based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Rotation vector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Motion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pPr>
                      <a:r>
                        <a:rPr b="0" lang="en-US" sz="1800" spc="-1" strike="noStrike">
                          <a:solidFill>
                            <a:srgbClr val="000000"/>
                          </a:solidFill>
                          <a:latin typeface="DejaVu Sans"/>
                          <a:ea typeface="DejaVu Sans"/>
                        </a:rPr>
                        <a:t>Software-based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Magnetic field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Position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Hardware-based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Proximity</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Position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Hardware-based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GPS</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Position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Hardware-based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Orientation</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Position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pPr>
                      <a:r>
                        <a:rPr b="0" lang="en-US" sz="1800" spc="-1" strike="noStrike">
                          <a:solidFill>
                            <a:srgbClr val="000000"/>
                          </a:solidFill>
                          <a:latin typeface="DejaVu Sans"/>
                          <a:ea typeface="DejaVu Sans"/>
                        </a:rPr>
                        <a:t>Software-based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Light</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Environmental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Hardware-based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Thermometer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Environmental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Hardware-based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Barometer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Environmental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Hardware-based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chor="t">
                      <a:noAutofit/>
                    </a:bodyPr>
                    <a:p>
                      <a:pPr algn="ctr">
                        <a:lnSpc>
                          <a:spcPct val="100000"/>
                        </a:lnSpc>
                        <a:buNone/>
                      </a:pPr>
                      <a:r>
                        <a:rPr b="0" lang="en-US" sz="1800" spc="-1" strike="noStrike">
                          <a:solidFill>
                            <a:srgbClr val="000000"/>
                          </a:solidFill>
                          <a:latin typeface="DejaVu Sans"/>
                          <a:ea typeface="DejaVu Sans"/>
                        </a:rPr>
                        <a:t>Humidity</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Environmental sensor</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tabLst>
                          <a:tab algn="l" pos="0"/>
                        </a:tabLst>
                      </a:pPr>
                      <a:r>
                        <a:rPr b="0" lang="en-US" sz="1800" spc="-1" strike="noStrike">
                          <a:solidFill>
                            <a:srgbClr val="000000"/>
                          </a:solidFill>
                          <a:latin typeface="DejaVu Sans"/>
                          <a:ea typeface="DejaVu Sans"/>
                        </a:rPr>
                        <a:t>Hardware-based</a:t>
                      </a:r>
                      <a:endParaRPr b="0" lang="en-US" sz="18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Actuators</a:t>
            </a:r>
            <a:endParaRPr b="0" lang="en-US" sz="2400" spc="-1" strike="noStrike">
              <a:latin typeface="DejaVu Sans"/>
            </a:endParaRPr>
          </a:p>
        </p:txBody>
      </p:sp>
      <p:sp>
        <p:nvSpPr>
          <p:cNvPr id="431"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sources as indicators </a:t>
            </a:r>
            <a:endParaRPr b="0" lang="en-US" sz="1800" spc="-1" strike="noStrike">
              <a:latin typeface="DejaVu Sans"/>
            </a:endParaRPr>
          </a:p>
          <a:p>
            <a:pPr lvl="1" marL="652320" indent="-1918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LED </a:t>
            </a:r>
            <a:endParaRPr b="0" lang="en-US" sz="1800" spc="-1" strike="noStrike">
              <a:latin typeface="DejaVu Sans"/>
            </a:endParaRPr>
          </a:p>
          <a:p>
            <a:pPr lvl="1" marL="652320" indent="-1918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Lightbulb</a:t>
            </a:r>
            <a:endParaRPr b="0" lang="en-US" sz="1800" spc="-1" strike="noStrike">
              <a:latin typeface="DejaVu Sans"/>
            </a:endParaRPr>
          </a:p>
          <a:p>
            <a:pPr marL="457560">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LCD, LED, intelligent displays</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Acoustic indicators</a:t>
            </a:r>
            <a:endParaRPr b="0" lang="en-US" sz="1800" spc="-1" strike="noStrike">
              <a:latin typeface="DejaVu Sans"/>
            </a:endParaRPr>
          </a:p>
          <a:p>
            <a:pPr lvl="1" marL="652320" indent="-1918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Bell, buzzer, piezo sound transducer</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Electrical switches and drives</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Source of Power</a:t>
            </a:r>
            <a:endParaRPr b="0" lang="en-US" sz="2400" spc="-1" strike="noStrike">
              <a:latin typeface="DejaVu Sans"/>
            </a:endParaRPr>
          </a:p>
        </p:txBody>
      </p:sp>
      <p:sp>
        <p:nvSpPr>
          <p:cNvPr id="433"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Solar energy</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Piezo generator (conversion of mechanical energy – vibration, motion, sound)</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 wave energy generation (RFID)</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Thermal energy</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Radioactive power sources</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 connection to any power supply/grid</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etc.</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Energy Consumption</a:t>
            </a:r>
            <a:endParaRPr b="0" lang="en-US" sz="2400" spc="-1" strike="noStrike">
              <a:latin typeface="DejaVu Sans"/>
            </a:endParaRPr>
          </a:p>
        </p:txBody>
      </p:sp>
      <p:sp>
        <p:nvSpPr>
          <p:cNvPr id="435"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buNone/>
            </a:pPr>
            <a:r>
              <a:rPr b="0" lang="en-GB" sz="1800" spc="-1" strike="noStrike">
                <a:solidFill>
                  <a:srgbClr val="000000"/>
                </a:solidFill>
                <a:latin typeface="DejaVu Sans"/>
                <a:ea typeface="DejaVu Sans"/>
              </a:rPr>
              <a:t>Depends on:</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Computing power</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Active sensors</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Frequency of data collection (samples per time unit)</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method</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frequency</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Other energy losses (cold/heat, inefficiency of energy supply, etc.)</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Actuators, LEDs, displays, etc.</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Energy Consumption – Example </a:t>
            </a:r>
            <a:endParaRPr b="0" lang="en-US" sz="2400" spc="-1" strike="noStrike">
              <a:latin typeface="DejaVu Sans"/>
            </a:endParaRPr>
          </a:p>
        </p:txBody>
      </p:sp>
      <p:sp>
        <p:nvSpPr>
          <p:cNvPr id="437"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000000"/>
                </a:solidFill>
                <a:latin typeface="DejaVu Sans"/>
                <a:ea typeface="DejaVu Sans"/>
              </a:rPr>
              <a:t>TI SensorTag C2650 (Bluetooth SensorTag IoT-Kit):</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CR2032 battery (240 mAh) → Maximum runtime of 44h.</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Energy Consumption – Example </a:t>
            </a:r>
            <a:endParaRPr b="0" lang="en-US" sz="2400" spc="-1" strike="noStrike">
              <a:latin typeface="DejaVu Sans"/>
            </a:endParaRPr>
          </a:p>
        </p:txBody>
      </p:sp>
      <p:sp>
        <p:nvSpPr>
          <p:cNvPr id="439"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000000"/>
                </a:solidFill>
                <a:latin typeface="DejaVu Sans"/>
                <a:ea typeface="DejaVu Sans"/>
              </a:rPr>
              <a:t>TI SensorTag C2650 (Bluetooth SensorTag IoT-Kit):</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US" sz="1800" spc="-1" strike="noStrike">
              <a:latin typeface="DejaVu Sans"/>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CR2032 battery (240 mAh) → Maximum runtime of 44h.</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Energy Storage</a:t>
            </a:r>
            <a:endParaRPr b="0" lang="en-US" sz="2400" spc="-1" strike="noStrike">
              <a:latin typeface="DejaVu Sans"/>
            </a:endParaRPr>
          </a:p>
        </p:txBody>
      </p:sp>
      <p:sp>
        <p:nvSpPr>
          <p:cNvPr id="441"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a battery fit into the system?</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What is the capacity of the battery?</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 battery provide sufficient voltage and current?</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the battery be replaced?</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weight</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charging frequency</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Is the battery exposed to temperature fluctuations?</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Deep discharge?</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Type of battery (Li-ion, lead, NiCd, etc.)</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IoT Devices</a:t>
            </a:r>
            <a:endParaRPr b="0" lang="en-US" sz="3000" spc="-1" strike="noStrike">
              <a:latin typeface="DejaVu Sans"/>
            </a:endParaRPr>
          </a:p>
        </p:txBody>
      </p:sp>
      <p:sp>
        <p:nvSpPr>
          <p:cNvPr id="443"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IoT Devices – Development (Low power WiFi)</a:t>
            </a:r>
            <a:endParaRPr b="0" lang="en-US" sz="2400" spc="-1" strike="noStrike">
              <a:latin typeface="DejaVu Sans"/>
            </a:endParaRPr>
          </a:p>
          <a:p>
            <a:pPr>
              <a:lnSpc>
                <a:spcPct val="100000"/>
              </a:lnSpc>
              <a:buNone/>
            </a:pPr>
            <a:endParaRPr b="0" lang="en-US" sz="2400" spc="-1" strike="noStrike">
              <a:latin typeface="DejaVu Sans"/>
            </a:endParaRPr>
          </a:p>
        </p:txBody>
      </p:sp>
      <p:sp>
        <p:nvSpPr>
          <p:cNvPr id="445" name="CustomShape 2"/>
          <p:cNvSpPr/>
          <p:nvPr/>
        </p:nvSpPr>
        <p:spPr>
          <a:xfrm>
            <a:off x="335520" y="1268640"/>
            <a:ext cx="10746360" cy="50338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446" name="CustomShape 3"/>
          <p:cNvSpPr/>
          <p:nvPr/>
        </p:nvSpPr>
        <p:spPr>
          <a:xfrm>
            <a:off x="4943880" y="413280"/>
            <a:ext cx="1837080" cy="358560"/>
          </a:xfrm>
          <a:prstGeom prst="rect">
            <a:avLst/>
          </a:prstGeom>
          <a:noFill/>
          <a:ln w="0">
            <a:noFill/>
          </a:ln>
        </p:spPr>
        <p:style>
          <a:lnRef idx="0"/>
          <a:fillRef idx="0"/>
          <a:effectRef idx="0"/>
          <a:fontRef idx="minor"/>
        </p:style>
      </p:sp>
      <p:pic>
        <p:nvPicPr>
          <p:cNvPr id="447" name="Grafik 354" descr=""/>
          <p:cNvPicPr/>
          <p:nvPr/>
        </p:nvPicPr>
        <p:blipFill>
          <a:blip r:embed="rId1"/>
          <a:stretch/>
        </p:blipFill>
        <p:spPr>
          <a:xfrm>
            <a:off x="1188720" y="1737360"/>
            <a:ext cx="9036000" cy="43146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Examination Info</a:t>
            </a:r>
            <a:endParaRPr b="0" lang="en-US" sz="2400" spc="-1" strike="noStrike">
              <a:latin typeface="DejaVu Sans"/>
            </a:endParaRPr>
          </a:p>
        </p:txBody>
      </p:sp>
      <p:sp>
        <p:nvSpPr>
          <p:cNvPr id="242"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news yet – we will keep you posted!</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243"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Clausthal</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IoT Devices – Development (Higher powered)</a:t>
            </a:r>
            <a:endParaRPr b="0" lang="en-US" sz="2400" spc="-1" strike="noStrike">
              <a:latin typeface="DejaVu Sans"/>
            </a:endParaRPr>
          </a:p>
          <a:p>
            <a:pPr>
              <a:lnSpc>
                <a:spcPct val="100000"/>
              </a:lnSpc>
              <a:buNone/>
            </a:pPr>
            <a:endParaRPr b="0" lang="en-US" sz="2400" spc="-1" strike="noStrike">
              <a:latin typeface="DejaVu Sans"/>
            </a:endParaRPr>
          </a:p>
        </p:txBody>
      </p:sp>
      <p:sp>
        <p:nvSpPr>
          <p:cNvPr id="449" name="CustomShape 2"/>
          <p:cNvSpPr/>
          <p:nvPr/>
        </p:nvSpPr>
        <p:spPr>
          <a:xfrm>
            <a:off x="335520" y="1268640"/>
            <a:ext cx="10746360" cy="50338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450" name="CustomShape 3"/>
          <p:cNvSpPr/>
          <p:nvPr/>
        </p:nvSpPr>
        <p:spPr>
          <a:xfrm>
            <a:off x="4943880" y="413280"/>
            <a:ext cx="1837080" cy="358560"/>
          </a:xfrm>
          <a:prstGeom prst="rect">
            <a:avLst/>
          </a:prstGeom>
          <a:noFill/>
          <a:ln w="0">
            <a:noFill/>
          </a:ln>
        </p:spPr>
        <p:style>
          <a:lnRef idx="0"/>
          <a:fillRef idx="0"/>
          <a:effectRef idx="0"/>
          <a:fontRef idx="minor"/>
        </p:style>
      </p:sp>
      <p:sp>
        <p:nvSpPr>
          <p:cNvPr id="451" name="CustomShape 4"/>
          <p:cNvSpPr/>
          <p:nvPr/>
        </p:nvSpPr>
        <p:spPr>
          <a:xfrm>
            <a:off x="577440" y="3376800"/>
            <a:ext cx="1731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Verdana"/>
                <a:ea typeface="DejaVu Sans"/>
              </a:rPr>
              <a:t>Raspberry Pi</a:t>
            </a:r>
            <a:endParaRPr b="0" lang="en-US" sz="1800" spc="-1" strike="noStrike">
              <a:latin typeface="DejaVu Sans"/>
            </a:endParaRPr>
          </a:p>
        </p:txBody>
      </p:sp>
      <p:pic>
        <p:nvPicPr>
          <p:cNvPr id="452" name="" descr=""/>
          <p:cNvPicPr/>
          <p:nvPr/>
        </p:nvPicPr>
        <p:blipFill>
          <a:blip r:embed="rId1"/>
          <a:stretch/>
        </p:blipFill>
        <p:spPr>
          <a:xfrm>
            <a:off x="4122360" y="1600200"/>
            <a:ext cx="6163920" cy="411408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IoT Devices – Development (WSN)</a:t>
            </a:r>
            <a:endParaRPr b="0" lang="en-US" sz="2400" spc="-1" strike="noStrike">
              <a:latin typeface="DejaVu Sans"/>
            </a:endParaRPr>
          </a:p>
          <a:p>
            <a:pPr>
              <a:lnSpc>
                <a:spcPct val="100000"/>
              </a:lnSpc>
              <a:buNone/>
            </a:pPr>
            <a:endParaRPr b="0" lang="en-US" sz="2400" spc="-1" strike="noStrike">
              <a:latin typeface="DejaVu Sans"/>
            </a:endParaRPr>
          </a:p>
        </p:txBody>
      </p:sp>
      <p:sp>
        <p:nvSpPr>
          <p:cNvPr id="454" name="CustomShape 2"/>
          <p:cNvSpPr/>
          <p:nvPr/>
        </p:nvSpPr>
        <p:spPr>
          <a:xfrm>
            <a:off x="335520" y="1268640"/>
            <a:ext cx="10746360" cy="50338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Wireless Sensor Networks</a:t>
            </a:r>
            <a:endParaRPr b="0" lang="en-US" sz="1800" spc="-1" strike="noStrike">
              <a:latin typeface="DejaVu Sans"/>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powered devices (8bit microcontrollers)</a:t>
            </a:r>
            <a:endParaRPr b="0" lang="en-US" sz="1800" spc="-1" strike="noStrike">
              <a:latin typeface="DejaVu Sans"/>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Some common architecture</a:t>
            </a:r>
            <a:endParaRPr b="0" lang="en-US" sz="1800" spc="-1" strike="noStrike">
              <a:latin typeface="DejaVu Sans"/>
            </a:endParaRPr>
          </a:p>
          <a:p>
            <a:pPr lvl="2" marL="648000" indent="-2131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TelosB, IRIS, MicaZ, Mica2</a:t>
            </a:r>
            <a:endParaRPr b="0" lang="en-US" sz="1800" spc="-1" strike="noStrike">
              <a:latin typeface="DejaVu Sans"/>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Standardized connectors for sensor boards (51-pin Hirose)</a:t>
            </a:r>
            <a:endParaRPr b="0" lang="en-US" sz="1800" spc="-1" strike="noStrike">
              <a:latin typeface="DejaVu Sans"/>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 wireless standards (ZigBee, IEEE 802.15.4, LoRa)</a:t>
            </a:r>
            <a:endParaRPr b="0" lang="en-US" sz="1800" spc="-1" strike="noStrike">
              <a:latin typeface="DejaVu Sans"/>
            </a:endParaRPr>
          </a:p>
        </p:txBody>
      </p:sp>
      <p:sp>
        <p:nvSpPr>
          <p:cNvPr id="455" name="CustomShape 3"/>
          <p:cNvSpPr/>
          <p:nvPr/>
        </p:nvSpPr>
        <p:spPr>
          <a:xfrm>
            <a:off x="4943880" y="413280"/>
            <a:ext cx="1837080" cy="358560"/>
          </a:xfrm>
          <a:prstGeom prst="rect">
            <a:avLst/>
          </a:prstGeom>
          <a:noFill/>
          <a:ln w="0">
            <a:noFill/>
          </a:ln>
        </p:spPr>
        <p:style>
          <a:lnRef idx="0"/>
          <a:fillRef idx="0"/>
          <a:effectRef idx="0"/>
          <a:fontRef idx="minor"/>
        </p:style>
      </p:sp>
      <p:pic>
        <p:nvPicPr>
          <p:cNvPr id="456" name="Grafik 365" descr=""/>
          <p:cNvPicPr/>
          <p:nvPr/>
        </p:nvPicPr>
        <p:blipFill>
          <a:blip r:embed="rId1"/>
          <a:stretch/>
        </p:blipFill>
        <p:spPr>
          <a:xfrm>
            <a:off x="5330160" y="1280160"/>
            <a:ext cx="2344680" cy="1742040"/>
          </a:xfrm>
          <a:prstGeom prst="rect">
            <a:avLst/>
          </a:prstGeom>
          <a:ln w="0">
            <a:noFill/>
          </a:ln>
        </p:spPr>
      </p:pic>
      <p:pic>
        <p:nvPicPr>
          <p:cNvPr id="457" name="Grafik 366" descr=""/>
          <p:cNvPicPr/>
          <p:nvPr/>
        </p:nvPicPr>
        <p:blipFill>
          <a:blip r:embed="rId2"/>
          <a:stretch/>
        </p:blipFill>
        <p:spPr>
          <a:xfrm>
            <a:off x="7863840" y="3642840"/>
            <a:ext cx="2965320" cy="2203200"/>
          </a:xfrm>
          <a:prstGeom prst="rect">
            <a:avLst/>
          </a:prstGeom>
          <a:ln w="0">
            <a:noFill/>
          </a:ln>
        </p:spPr>
      </p:pic>
      <p:sp>
        <p:nvSpPr>
          <p:cNvPr id="458" name="CustomShape 4"/>
          <p:cNvSpPr/>
          <p:nvPr/>
        </p:nvSpPr>
        <p:spPr>
          <a:xfrm>
            <a:off x="8893440" y="3219840"/>
            <a:ext cx="21884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ea typeface="DejaVu Sans"/>
              </a:rPr>
              <a:t>IRIS</a:t>
            </a:r>
            <a:endParaRPr b="0" lang="en-US" sz="1800" spc="-1" strike="noStrike">
              <a:latin typeface="DejaVu Sans"/>
            </a:endParaRPr>
          </a:p>
        </p:txBody>
      </p:sp>
      <p:sp>
        <p:nvSpPr>
          <p:cNvPr id="459" name="CustomShape 5"/>
          <p:cNvSpPr/>
          <p:nvPr/>
        </p:nvSpPr>
        <p:spPr>
          <a:xfrm>
            <a:off x="7955280" y="1920240"/>
            <a:ext cx="2371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ea typeface="DejaVu Sans"/>
              </a:rPr>
              <a:t>TelosB based</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IoT Devices – Consumer</a:t>
            </a:r>
            <a:endParaRPr b="0" lang="en-US" sz="2400" spc="-1" strike="noStrike">
              <a:latin typeface="DejaVu Sans"/>
            </a:endParaRPr>
          </a:p>
          <a:p>
            <a:pPr>
              <a:lnSpc>
                <a:spcPct val="100000"/>
              </a:lnSpc>
              <a:buNone/>
            </a:pPr>
            <a:endParaRPr b="0" lang="en-US" sz="2400" spc="-1" strike="noStrike">
              <a:latin typeface="DejaVu Sans"/>
            </a:endParaRPr>
          </a:p>
        </p:txBody>
      </p:sp>
      <p:sp>
        <p:nvSpPr>
          <p:cNvPr id="461" name="CustomShape 2"/>
          <p:cNvSpPr/>
          <p:nvPr/>
        </p:nvSpPr>
        <p:spPr>
          <a:xfrm>
            <a:off x="335520" y="1268640"/>
            <a:ext cx="10746360" cy="50338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home devices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Watering plants</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anything-you-can-think-of</a:t>
            </a:r>
            <a:endParaRPr b="0" lang="en-US" sz="1800" spc="-1" strike="noStrike">
              <a:latin typeface="DejaVu Sans"/>
            </a:endParaRPr>
          </a:p>
        </p:txBody>
      </p:sp>
      <p:sp>
        <p:nvSpPr>
          <p:cNvPr id="462" name="CustomShape 3"/>
          <p:cNvSpPr/>
          <p:nvPr/>
        </p:nvSpPr>
        <p:spPr>
          <a:xfrm>
            <a:off x="4943880" y="413280"/>
            <a:ext cx="1837080" cy="358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35520" y="764640"/>
            <a:ext cx="10746360" cy="49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IoT Devices – Industrial</a:t>
            </a:r>
            <a:endParaRPr b="0" lang="en-US" sz="2400" spc="-1" strike="noStrike">
              <a:latin typeface="DejaVu Sans"/>
            </a:endParaRPr>
          </a:p>
          <a:p>
            <a:pPr>
              <a:lnSpc>
                <a:spcPct val="100000"/>
              </a:lnSpc>
              <a:buNone/>
            </a:pPr>
            <a:endParaRPr b="0" lang="en-US" sz="2400" spc="-1" strike="noStrike">
              <a:latin typeface="DejaVu Sans"/>
            </a:endParaRPr>
          </a:p>
        </p:txBody>
      </p:sp>
      <p:sp>
        <p:nvSpPr>
          <p:cNvPr id="464" name="CustomShape 2"/>
          <p:cNvSpPr/>
          <p:nvPr/>
        </p:nvSpPr>
        <p:spPr>
          <a:xfrm>
            <a:off x="335520" y="1268640"/>
            <a:ext cx="10746360" cy="50338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Sensing state of machinery</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Irrigation</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Environmental monitoring</a:t>
            </a:r>
            <a:endParaRPr b="0" lang="en-US" sz="1800" spc="-1" strike="noStrike">
              <a:latin typeface="DejaVu Sans"/>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grid (metering, distribution)</a:t>
            </a:r>
            <a:endParaRPr b="0" lang="en-US" sz="1800" spc="-1" strike="noStrike">
              <a:latin typeface="DejaVu Sans"/>
            </a:endParaRPr>
          </a:p>
        </p:txBody>
      </p:sp>
      <p:sp>
        <p:nvSpPr>
          <p:cNvPr id="465" name="CustomShape 3"/>
          <p:cNvSpPr/>
          <p:nvPr/>
        </p:nvSpPr>
        <p:spPr>
          <a:xfrm>
            <a:off x="4943880" y="413280"/>
            <a:ext cx="1837080" cy="358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Protection Against External Forces – Ingress Protection (IP) Codes  </a:t>
            </a:r>
            <a:endParaRPr b="0" lang="en-US" sz="2400" spc="-1" strike="noStrike">
              <a:latin typeface="DejaVu Sans"/>
            </a:endParaRPr>
          </a:p>
        </p:txBody>
      </p:sp>
      <p:sp>
        <p:nvSpPr>
          <p:cNvPr id="467"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IP Codes: Degree</a:t>
            </a:r>
            <a:r>
              <a:rPr b="0" lang="en-US" sz="1800" spc="-1" strike="noStrike">
                <a:solidFill>
                  <a:srgbClr val="000000"/>
                </a:solidFill>
                <a:latin typeface="DejaVu Sans"/>
                <a:ea typeface="DejaVu Sans"/>
              </a:rPr>
              <a:t> of protection provided by mechanical casings and electrical enclosures against intrusion, dust, accidental contact, and water.</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graphicFrame>
        <p:nvGraphicFramePr>
          <p:cNvPr id="468" name="Table 3"/>
          <p:cNvGraphicFramePr/>
          <p:nvPr/>
        </p:nvGraphicFramePr>
        <p:xfrm>
          <a:off x="419400" y="2419560"/>
          <a:ext cx="5026320" cy="3523680"/>
        </p:xfrm>
        <a:graphic>
          <a:graphicData uri="http://schemas.openxmlformats.org/drawingml/2006/table">
            <a:tbl>
              <a:tblPr/>
              <a:tblGrid>
                <a:gridCol w="834840"/>
                <a:gridCol w="4191840"/>
              </a:tblGrid>
              <a:tr h="642240">
                <a:tc>
                  <a:txBody>
                    <a:bodyPr anchor="t">
                      <a:noAutofit/>
                    </a:bodyPr>
                    <a:p>
                      <a:pPr>
                        <a:lnSpc>
                          <a:spcPct val="100000"/>
                        </a:lnSpc>
                        <a:buNone/>
                      </a:pPr>
                      <a:r>
                        <a:rPr b="1" lang="de-DE" sz="1600" spc="-1" strike="noStrike">
                          <a:solidFill>
                            <a:srgbClr val="ffffff"/>
                          </a:solidFill>
                          <a:latin typeface="DejaVu Sans"/>
                          <a:ea typeface="DejaVu Sans"/>
                        </a:rPr>
                        <a:t>1st Digit</a:t>
                      </a:r>
                      <a:endParaRPr b="0" lang="en-US" sz="16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chor="t">
                      <a:noAutofit/>
                    </a:bodyPr>
                    <a:p>
                      <a:pPr>
                        <a:lnSpc>
                          <a:spcPct val="100000"/>
                        </a:lnSpc>
                        <a:buNone/>
                      </a:pPr>
                      <a:r>
                        <a:rPr b="1" lang="de-DE" sz="1600" spc="-1" strike="noStrike">
                          <a:solidFill>
                            <a:srgbClr val="ffffff"/>
                          </a:solidFill>
                          <a:latin typeface="DejaVu Sans"/>
                          <a:ea typeface="DejaVu Sans"/>
                        </a:rPr>
                        <a:t>Protection From Dust</a:t>
                      </a:r>
                      <a:endParaRPr b="0" lang="en-US" sz="16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11480">
                <a:tc>
                  <a:txBody>
                    <a:bodyPr anchor="t">
                      <a:noAutofit/>
                    </a:bodyPr>
                    <a:p>
                      <a:pPr>
                        <a:lnSpc>
                          <a:spcPct val="100000"/>
                        </a:lnSpc>
                        <a:buNone/>
                      </a:pPr>
                      <a:r>
                        <a:rPr b="0" lang="de-DE" sz="1200" spc="-1" strike="noStrike">
                          <a:solidFill>
                            <a:srgbClr val="000000"/>
                          </a:solidFill>
                          <a:latin typeface="DejaVu Sans"/>
                          <a:ea typeface="DejaVu Sans"/>
                        </a:rPr>
                        <a:t>0</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nSpc>
                          <a:spcPct val="100000"/>
                        </a:lnSpc>
                        <a:buNone/>
                      </a:pPr>
                      <a:r>
                        <a:rPr b="0" lang="de-DE" sz="1200" spc="-1" strike="noStrike">
                          <a:solidFill>
                            <a:srgbClr val="000000"/>
                          </a:solidFill>
                          <a:latin typeface="DejaVu Sans"/>
                          <a:ea typeface="DejaVu Sans"/>
                        </a:rPr>
                        <a:t>Non-protected</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chor="t">
                      <a:noAutofit/>
                    </a:bodyPr>
                    <a:p>
                      <a:pPr>
                        <a:lnSpc>
                          <a:spcPct val="100000"/>
                        </a:lnSpc>
                        <a:buNone/>
                      </a:pPr>
                      <a:r>
                        <a:rPr b="0" lang="de-DE" sz="1200" spc="-1" strike="noStrike">
                          <a:solidFill>
                            <a:srgbClr val="000000"/>
                          </a:solidFill>
                          <a:latin typeface="DejaVu Sans"/>
                          <a:ea typeface="DejaVu Sans"/>
                        </a:rPr>
                        <a:t>1</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nSpc>
                          <a:spcPct val="100000"/>
                        </a:lnSpc>
                        <a:buNone/>
                      </a:pPr>
                      <a:r>
                        <a:rPr b="0" lang="de-DE" sz="1200" spc="-1" strike="noStrike">
                          <a:solidFill>
                            <a:srgbClr val="000000"/>
                          </a:solidFill>
                          <a:latin typeface="DejaVu Sans"/>
                          <a:ea typeface="DejaVu Sans"/>
                        </a:rPr>
                        <a:t>Protected against solid objects greater than 50mm</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1480">
                <a:tc>
                  <a:txBody>
                    <a:bodyPr anchor="t">
                      <a:noAutofit/>
                    </a:bodyPr>
                    <a:p>
                      <a:pPr>
                        <a:lnSpc>
                          <a:spcPct val="100000"/>
                        </a:lnSpc>
                        <a:buNone/>
                      </a:pPr>
                      <a:r>
                        <a:rPr b="0" lang="de-DE" sz="1200" spc="-1" strike="noStrike">
                          <a:solidFill>
                            <a:srgbClr val="000000"/>
                          </a:solidFill>
                          <a:latin typeface="DejaVu Sans"/>
                          <a:ea typeface="DejaVu Sans"/>
                        </a:rPr>
                        <a:t>2</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nSpc>
                          <a:spcPct val="100000"/>
                        </a:lnSpc>
                        <a:buNone/>
                      </a:pPr>
                      <a:r>
                        <a:rPr b="0" lang="de-DE" sz="1200" spc="-1" strike="noStrike">
                          <a:solidFill>
                            <a:srgbClr val="000000"/>
                          </a:solidFill>
                          <a:latin typeface="DejaVu Sans"/>
                          <a:ea typeface="DejaVu Sans"/>
                        </a:rPr>
                        <a:t>Protected against solid objects greater than 12mm</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chor="t">
                      <a:noAutofit/>
                    </a:bodyPr>
                    <a:p>
                      <a:pPr>
                        <a:lnSpc>
                          <a:spcPct val="100000"/>
                        </a:lnSpc>
                        <a:buNone/>
                      </a:pPr>
                      <a:r>
                        <a:rPr b="0" lang="de-DE" sz="1200" spc="-1" strike="noStrike">
                          <a:solidFill>
                            <a:srgbClr val="000000"/>
                          </a:solidFill>
                          <a:latin typeface="DejaVu Sans"/>
                          <a:ea typeface="DejaVu Sans"/>
                        </a:rPr>
                        <a:t>3</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nSpc>
                          <a:spcPct val="100000"/>
                        </a:lnSpc>
                        <a:buNone/>
                      </a:pPr>
                      <a:r>
                        <a:rPr b="0" lang="de-DE" sz="1200" spc="-1" strike="noStrike">
                          <a:solidFill>
                            <a:srgbClr val="000000"/>
                          </a:solidFill>
                          <a:latin typeface="DejaVu Sans"/>
                          <a:ea typeface="DejaVu Sans"/>
                        </a:rPr>
                        <a:t>Protected against solid objects greater than 2.5mm</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1480">
                <a:tc>
                  <a:txBody>
                    <a:bodyPr anchor="t">
                      <a:noAutofit/>
                    </a:bodyPr>
                    <a:p>
                      <a:pPr>
                        <a:lnSpc>
                          <a:spcPct val="100000"/>
                        </a:lnSpc>
                        <a:buNone/>
                      </a:pPr>
                      <a:r>
                        <a:rPr b="0" lang="de-DE" sz="1200" spc="-1" strike="noStrike">
                          <a:solidFill>
                            <a:srgbClr val="000000"/>
                          </a:solidFill>
                          <a:latin typeface="DejaVu Sans"/>
                          <a:ea typeface="DejaVu Sans"/>
                        </a:rPr>
                        <a:t>4</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nSpc>
                          <a:spcPct val="100000"/>
                        </a:lnSpc>
                        <a:buNone/>
                      </a:pPr>
                      <a:r>
                        <a:rPr b="0" lang="de-DE" sz="1200" spc="-1" strike="noStrike">
                          <a:solidFill>
                            <a:srgbClr val="000000"/>
                          </a:solidFill>
                          <a:latin typeface="DejaVu Sans"/>
                          <a:ea typeface="DejaVu Sans"/>
                        </a:rPr>
                        <a:t>Protected against solid objects greater than 1.0mm</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chor="t">
                      <a:noAutofit/>
                    </a:bodyPr>
                    <a:p>
                      <a:pPr>
                        <a:lnSpc>
                          <a:spcPct val="100000"/>
                        </a:lnSpc>
                        <a:buNone/>
                      </a:pPr>
                      <a:r>
                        <a:rPr b="0" lang="de-DE" sz="1200" spc="-1" strike="noStrike">
                          <a:solidFill>
                            <a:srgbClr val="000000"/>
                          </a:solidFill>
                          <a:latin typeface="DejaVu Sans"/>
                          <a:ea typeface="DejaVu Sans"/>
                        </a:rPr>
                        <a:t>5</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nSpc>
                          <a:spcPct val="100000"/>
                        </a:lnSpc>
                        <a:buNone/>
                      </a:pPr>
                      <a:r>
                        <a:rPr b="0" lang="de-DE" sz="1200" spc="-1" strike="noStrike">
                          <a:solidFill>
                            <a:srgbClr val="000000"/>
                          </a:solidFill>
                          <a:latin typeface="DejaVu Sans"/>
                          <a:ea typeface="DejaVu Sans"/>
                        </a:rPr>
                        <a:t>Dust-protected</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2920">
                <a:tc>
                  <a:txBody>
                    <a:bodyPr anchor="t">
                      <a:noAutofit/>
                    </a:bodyPr>
                    <a:p>
                      <a:pPr>
                        <a:lnSpc>
                          <a:spcPct val="100000"/>
                        </a:lnSpc>
                        <a:buNone/>
                      </a:pPr>
                      <a:r>
                        <a:rPr b="0" lang="de-DE" sz="1200" spc="-1" strike="noStrike">
                          <a:solidFill>
                            <a:srgbClr val="000000"/>
                          </a:solidFill>
                          <a:latin typeface="DejaVu Sans"/>
                          <a:ea typeface="DejaVu Sans"/>
                        </a:rPr>
                        <a:t>6</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nSpc>
                          <a:spcPct val="100000"/>
                        </a:lnSpc>
                        <a:buNone/>
                      </a:pPr>
                      <a:r>
                        <a:rPr b="0" lang="de-DE" sz="1200" spc="-1" strike="noStrike">
                          <a:solidFill>
                            <a:srgbClr val="000000"/>
                          </a:solidFill>
                          <a:latin typeface="DejaVu Sans"/>
                          <a:ea typeface="DejaVu Sans"/>
                        </a:rPr>
                        <a:t>Dust-tight</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graphicFrame>
        <p:nvGraphicFramePr>
          <p:cNvPr id="469" name="Table 4"/>
          <p:cNvGraphicFramePr/>
          <p:nvPr/>
        </p:nvGraphicFramePr>
        <p:xfrm>
          <a:off x="5749560" y="2427840"/>
          <a:ext cx="4999320" cy="3512520"/>
        </p:xfrm>
        <a:graphic>
          <a:graphicData uri="http://schemas.openxmlformats.org/drawingml/2006/table">
            <a:tbl>
              <a:tblPr/>
              <a:tblGrid>
                <a:gridCol w="880200"/>
                <a:gridCol w="4119480"/>
              </a:tblGrid>
              <a:tr h="794160">
                <a:tc>
                  <a:txBody>
                    <a:bodyPr anchor="t">
                      <a:noAutofit/>
                    </a:bodyPr>
                    <a:p>
                      <a:pPr>
                        <a:lnSpc>
                          <a:spcPct val="100000"/>
                        </a:lnSpc>
                        <a:buNone/>
                      </a:pPr>
                      <a:r>
                        <a:rPr b="1" lang="de-DE" sz="1600" spc="-1" strike="noStrike">
                          <a:solidFill>
                            <a:srgbClr val="ffffff"/>
                          </a:solidFill>
                          <a:latin typeface="DejaVu Sans"/>
                          <a:ea typeface="DejaVu Sans"/>
                        </a:rPr>
                        <a:t>2nd Digit</a:t>
                      </a:r>
                      <a:endParaRPr b="0" lang="en-US" sz="16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chor="t">
                      <a:noAutofit/>
                    </a:bodyPr>
                    <a:p>
                      <a:pPr>
                        <a:lnSpc>
                          <a:spcPct val="100000"/>
                        </a:lnSpc>
                        <a:buNone/>
                      </a:pPr>
                      <a:r>
                        <a:rPr b="1" lang="de-DE" sz="1600" spc="-1" strike="noStrike">
                          <a:solidFill>
                            <a:srgbClr val="ffffff"/>
                          </a:solidFill>
                          <a:latin typeface="DejaVu Sans"/>
                          <a:ea typeface="DejaVu Sans"/>
                        </a:rPr>
                        <a:t>Protection From Moisture</a:t>
                      </a:r>
                      <a:endParaRPr b="0" lang="en-US" sz="16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288000">
                <a:tc>
                  <a:txBody>
                    <a:bodyPr anchor="t">
                      <a:noAutofit/>
                    </a:bodyPr>
                    <a:p>
                      <a:pPr>
                        <a:lnSpc>
                          <a:spcPct val="100000"/>
                        </a:lnSpc>
                        <a:buNone/>
                      </a:pPr>
                      <a:r>
                        <a:rPr b="0" lang="de-DE" sz="1200" spc="-1" strike="noStrike">
                          <a:solidFill>
                            <a:srgbClr val="000000"/>
                          </a:solidFill>
                          <a:latin typeface="DejaVu Sans"/>
                          <a:ea typeface="DejaVu Sans"/>
                        </a:rPr>
                        <a:t>0</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nSpc>
                          <a:spcPct val="100000"/>
                        </a:lnSpc>
                        <a:buNone/>
                      </a:pPr>
                      <a:r>
                        <a:rPr b="0" lang="de-DE" sz="1200" spc="-1" strike="noStrike">
                          <a:solidFill>
                            <a:srgbClr val="000000"/>
                          </a:solidFill>
                          <a:latin typeface="DejaVu Sans"/>
                          <a:ea typeface="DejaVu Sans"/>
                        </a:rPr>
                        <a:t>Non-protected</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70360">
                <a:tc>
                  <a:txBody>
                    <a:bodyPr anchor="t">
                      <a:noAutofit/>
                    </a:bodyPr>
                    <a:p>
                      <a:pPr>
                        <a:lnSpc>
                          <a:spcPct val="100000"/>
                        </a:lnSpc>
                        <a:buNone/>
                      </a:pPr>
                      <a:r>
                        <a:rPr b="0" lang="de-DE" sz="1200" spc="-1" strike="noStrike">
                          <a:solidFill>
                            <a:srgbClr val="000000"/>
                          </a:solidFill>
                          <a:latin typeface="DejaVu Sans"/>
                          <a:ea typeface="DejaVu Sans"/>
                        </a:rPr>
                        <a:t>1</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nSpc>
                          <a:spcPct val="100000"/>
                        </a:lnSpc>
                        <a:buNone/>
                      </a:pPr>
                      <a:r>
                        <a:rPr b="0" lang="de-DE" sz="1200" spc="-1" strike="noStrike">
                          <a:solidFill>
                            <a:srgbClr val="000000"/>
                          </a:solidFill>
                          <a:latin typeface="DejaVu Sans"/>
                          <a:ea typeface="DejaVu Sans"/>
                        </a:rPr>
                        <a:t>Protected against dripping water</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48920">
                <a:tc>
                  <a:txBody>
                    <a:bodyPr anchor="t">
                      <a:noAutofit/>
                    </a:bodyPr>
                    <a:p>
                      <a:pPr>
                        <a:lnSpc>
                          <a:spcPct val="100000"/>
                        </a:lnSpc>
                        <a:buNone/>
                      </a:pPr>
                      <a:r>
                        <a:rPr b="0" lang="de-DE" sz="1200" spc="-1" strike="noStrike">
                          <a:solidFill>
                            <a:srgbClr val="000000"/>
                          </a:solidFill>
                          <a:latin typeface="DejaVu Sans"/>
                          <a:ea typeface="DejaVu Sans"/>
                        </a:rPr>
                        <a:t>2</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nSpc>
                          <a:spcPct val="100000"/>
                        </a:lnSpc>
                        <a:buNone/>
                      </a:pPr>
                      <a:r>
                        <a:rPr b="0" lang="de-DE" sz="1200" spc="-1" strike="noStrike">
                          <a:solidFill>
                            <a:srgbClr val="000000"/>
                          </a:solidFill>
                          <a:latin typeface="DejaVu Sans"/>
                          <a:ea typeface="DejaVu Sans"/>
                        </a:rPr>
                        <a:t>Protected against dripping water when tiled up to 15°</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01680">
                <a:tc>
                  <a:txBody>
                    <a:bodyPr anchor="t">
                      <a:noAutofit/>
                    </a:bodyPr>
                    <a:p>
                      <a:pPr>
                        <a:lnSpc>
                          <a:spcPct val="100000"/>
                        </a:lnSpc>
                        <a:buNone/>
                      </a:pPr>
                      <a:r>
                        <a:rPr b="0" lang="de-DE" sz="1200" spc="-1" strike="noStrike">
                          <a:solidFill>
                            <a:srgbClr val="000000"/>
                          </a:solidFill>
                          <a:latin typeface="DejaVu Sans"/>
                          <a:ea typeface="DejaVu Sans"/>
                        </a:rPr>
                        <a:t>3</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nSpc>
                          <a:spcPct val="100000"/>
                        </a:lnSpc>
                        <a:buNone/>
                      </a:pPr>
                      <a:r>
                        <a:rPr b="0" lang="de-DE" sz="1200" spc="-1" strike="noStrike">
                          <a:solidFill>
                            <a:srgbClr val="000000"/>
                          </a:solidFill>
                          <a:latin typeface="DejaVu Sans"/>
                          <a:ea typeface="DejaVu Sans"/>
                        </a:rPr>
                        <a:t>Protected against spraying water</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96280">
                <a:tc>
                  <a:txBody>
                    <a:bodyPr anchor="t">
                      <a:noAutofit/>
                    </a:bodyPr>
                    <a:p>
                      <a:pPr>
                        <a:lnSpc>
                          <a:spcPct val="100000"/>
                        </a:lnSpc>
                        <a:buNone/>
                      </a:pPr>
                      <a:r>
                        <a:rPr b="0" lang="de-DE" sz="1200" spc="-1" strike="noStrike">
                          <a:solidFill>
                            <a:srgbClr val="000000"/>
                          </a:solidFill>
                          <a:latin typeface="DejaVu Sans"/>
                          <a:ea typeface="DejaVu Sans"/>
                        </a:rPr>
                        <a:t>4</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nSpc>
                          <a:spcPct val="100000"/>
                        </a:lnSpc>
                        <a:buNone/>
                      </a:pPr>
                      <a:r>
                        <a:rPr b="0" lang="de-DE" sz="1200" spc="-1" strike="noStrike">
                          <a:solidFill>
                            <a:srgbClr val="000000"/>
                          </a:solidFill>
                          <a:latin typeface="DejaVu Sans"/>
                          <a:ea typeface="DejaVu Sans"/>
                        </a:rPr>
                        <a:t>Protected against splashing water</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89800">
                <a:tc>
                  <a:txBody>
                    <a:bodyPr anchor="t">
                      <a:noAutofit/>
                    </a:bodyPr>
                    <a:p>
                      <a:pPr>
                        <a:lnSpc>
                          <a:spcPct val="100000"/>
                        </a:lnSpc>
                        <a:buNone/>
                      </a:pPr>
                      <a:r>
                        <a:rPr b="0" lang="de-DE" sz="1200" spc="-1" strike="noStrike">
                          <a:solidFill>
                            <a:srgbClr val="000000"/>
                          </a:solidFill>
                          <a:latin typeface="DejaVu Sans"/>
                          <a:ea typeface="DejaVu Sans"/>
                        </a:rPr>
                        <a:t>5</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nSpc>
                          <a:spcPct val="100000"/>
                        </a:lnSpc>
                        <a:buNone/>
                      </a:pPr>
                      <a:r>
                        <a:rPr b="0" lang="de-DE" sz="1200" spc="-1" strike="noStrike">
                          <a:solidFill>
                            <a:srgbClr val="000000"/>
                          </a:solidFill>
                          <a:latin typeface="DejaVu Sans"/>
                          <a:ea typeface="DejaVu Sans"/>
                        </a:rPr>
                        <a:t>Protected against water jets</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70360">
                <a:tc>
                  <a:txBody>
                    <a:bodyPr anchor="t">
                      <a:noAutofit/>
                    </a:bodyPr>
                    <a:p>
                      <a:pPr>
                        <a:lnSpc>
                          <a:spcPct val="100000"/>
                        </a:lnSpc>
                        <a:buNone/>
                      </a:pPr>
                      <a:r>
                        <a:rPr b="0" lang="de-DE" sz="1200" spc="-1" strike="noStrike">
                          <a:solidFill>
                            <a:srgbClr val="000000"/>
                          </a:solidFill>
                          <a:latin typeface="DejaVu Sans"/>
                          <a:ea typeface="DejaVu Sans"/>
                        </a:rPr>
                        <a:t>6</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nSpc>
                          <a:spcPct val="100000"/>
                        </a:lnSpc>
                        <a:buNone/>
                      </a:pPr>
                      <a:r>
                        <a:rPr b="0" lang="de-DE" sz="1200" spc="-1" strike="noStrike">
                          <a:solidFill>
                            <a:srgbClr val="000000"/>
                          </a:solidFill>
                          <a:latin typeface="DejaVu Sans"/>
                          <a:ea typeface="DejaVu Sans"/>
                        </a:rPr>
                        <a:t>Protected against heavy waves</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70360">
                <a:tc>
                  <a:txBody>
                    <a:bodyPr anchor="t">
                      <a:noAutofit/>
                    </a:bodyPr>
                    <a:p>
                      <a:pPr>
                        <a:lnSpc>
                          <a:spcPct val="100000"/>
                        </a:lnSpc>
                        <a:buNone/>
                      </a:pPr>
                      <a:r>
                        <a:rPr b="0" lang="de-DE" sz="1200" spc="-1" strike="noStrike">
                          <a:solidFill>
                            <a:srgbClr val="000000"/>
                          </a:solidFill>
                          <a:latin typeface="DejaVu Sans"/>
                          <a:ea typeface="DejaVu Sans"/>
                        </a:rPr>
                        <a:t>7</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nSpc>
                          <a:spcPct val="100000"/>
                        </a:lnSpc>
                        <a:buNone/>
                        <a:tabLst>
                          <a:tab algn="l" pos="0"/>
                        </a:tabLst>
                      </a:pPr>
                      <a:r>
                        <a:rPr b="0" lang="de-DE" sz="1200" spc="-1" strike="noStrike">
                          <a:solidFill>
                            <a:srgbClr val="000000"/>
                          </a:solidFill>
                          <a:latin typeface="DejaVu Sans"/>
                          <a:ea typeface="DejaVu Sans"/>
                        </a:rPr>
                        <a:t>Protected against the effects of immersion</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82960">
                <a:tc>
                  <a:txBody>
                    <a:bodyPr anchor="t">
                      <a:noAutofit/>
                    </a:bodyPr>
                    <a:p>
                      <a:pPr>
                        <a:lnSpc>
                          <a:spcPct val="100000"/>
                        </a:lnSpc>
                        <a:buNone/>
                      </a:pPr>
                      <a:r>
                        <a:rPr b="0" lang="de-DE" sz="1200" spc="-1" strike="noStrike">
                          <a:solidFill>
                            <a:srgbClr val="000000"/>
                          </a:solidFill>
                          <a:latin typeface="DejaVu Sans"/>
                          <a:ea typeface="DejaVu Sans"/>
                        </a:rPr>
                        <a:t>8</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t">
                      <a:noAutofit/>
                    </a:bodyPr>
                    <a:p>
                      <a:pPr>
                        <a:lnSpc>
                          <a:spcPct val="100000"/>
                        </a:lnSpc>
                        <a:buNone/>
                        <a:tabLst>
                          <a:tab algn="l" pos="0"/>
                        </a:tabLst>
                      </a:pPr>
                      <a:r>
                        <a:rPr b="0" lang="de-DE" sz="1200" spc="-1" strike="noStrike">
                          <a:solidFill>
                            <a:srgbClr val="000000"/>
                          </a:solidFill>
                          <a:latin typeface="DejaVu Sans"/>
                          <a:ea typeface="DejaVu Sans"/>
                        </a:rPr>
                        <a:t>Protected against submersion</a:t>
                      </a:r>
                      <a:endParaRPr b="0" lang="en-US" sz="1200" spc="-1" strike="noStrike">
                        <a:latin typeface="DejaVu Sans"/>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IoT Exercises</a:t>
            </a:r>
            <a:endParaRPr b="0" lang="en-US" sz="3000" spc="-1" strike="noStrike">
              <a:latin typeface="DejaVu Sans"/>
            </a:endParaRPr>
          </a:p>
        </p:txBody>
      </p:sp>
      <p:sp>
        <p:nvSpPr>
          <p:cNvPr id="471"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E03 – IoT Sensing</a:t>
            </a:r>
            <a:endParaRPr b="0" lang="en-US" sz="2400" spc="-1" strike="noStrike">
              <a:latin typeface="DejaVu Sans"/>
            </a:endParaRPr>
          </a:p>
          <a:p>
            <a:pPr>
              <a:lnSpc>
                <a:spcPct val="100000"/>
              </a:lnSpc>
              <a:buNone/>
            </a:pPr>
            <a:endParaRPr b="0" lang="en-US" sz="2400" spc="-1" strike="noStrike">
              <a:latin typeface="DejaVu Sans"/>
            </a:endParaRPr>
          </a:p>
        </p:txBody>
      </p:sp>
      <p:sp>
        <p:nvSpPr>
          <p:cNvPr id="473" name="CustomShape 2"/>
          <p:cNvSpPr/>
          <p:nvPr/>
        </p:nvSpPr>
        <p:spPr>
          <a:xfrm>
            <a:off x="335520" y="1268640"/>
            <a:ext cx="10746720" cy="50342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4020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Imagine a smart electric vehicle (EV) charging station that is connected to a solar panel. The goal of the smart charging station is to serve as many EVs with as much solar energy as possible. To do so, the smart charging station is interested in weather information (e.g., temperature, precipitation, cloudiness) from different sources in different locations. Bad (rainy, cloudy) indicates a lower output from the solar panel and thus less energy to charge EVs. However, lots of sun and a blue sky increase the solar panel output which allows the smart charging station to sell more energy.</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475" name="CustomShape 2"/>
          <p:cNvSpPr/>
          <p:nvPr/>
        </p:nvSpPr>
        <p:spPr>
          <a:xfrm>
            <a:off x="335520" y="764640"/>
            <a:ext cx="10746720" cy="4975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Further Resources</a:t>
            </a:r>
            <a:endParaRPr b="0" lang="en-US" sz="2400" spc="-1" strike="noStrike">
              <a:latin typeface="DejaVu Sans"/>
            </a:endParaRPr>
          </a:p>
        </p:txBody>
      </p:sp>
      <p:sp>
        <p:nvSpPr>
          <p:cNvPr id="477"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Dimitrios Serpanos und Marilyn Claire Wolf. Internet-of-Things (IoT) Systems Architectures, Algorithms, Methodologies (2018).</a:t>
            </a:r>
            <a:endParaRPr b="0" lang="en-US" sz="1800" spc="-1" strike="noStrike">
              <a:latin typeface="DejaVu Sans"/>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Perry Lea. Internet of Things for Architects: Architecting IoT solutions by implementing sensors, communication infrastructure, edge computing, analytics, and security (2018).</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Bonus Task</a:t>
            </a:r>
            <a:endParaRPr b="0" lang="en-US" sz="2400" spc="-1" strike="noStrike">
              <a:latin typeface="DejaVu Sans"/>
            </a:endParaRPr>
          </a:p>
        </p:txBody>
      </p:sp>
      <p:sp>
        <p:nvSpPr>
          <p:cNvPr id="245"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Bonus task:</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Form groups of 2 or more people</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Come up with a great idea that revolves around sustainability in general</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Push the idea as far as possible throughout the semester</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Record a 60s video explaining your idea and what you did throughout the semester</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Selection of the 5 best ideas → bonus points for the exam (e.g., better grade – instead of 2.0 → 1.7 or something similar)</a:t>
            </a: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DejaVu Sans"/>
            </a:endParaRPr>
          </a:p>
        </p:txBody>
      </p:sp>
      <p:sp>
        <p:nvSpPr>
          <p:cNvPr id="246"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Project Registration</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Bonus Task </a:t>
            </a:r>
            <a:endParaRPr b="0" lang="en-US" sz="2400" spc="-1" strike="noStrike">
              <a:latin typeface="DejaVu Sans"/>
            </a:endParaRPr>
          </a:p>
        </p:txBody>
      </p:sp>
      <p:sp>
        <p:nvSpPr>
          <p:cNvPr id="248"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DejaVu Sans"/>
                <a:ea typeface="DejaVu Sans"/>
              </a:rPr>
              <a:t>Project registration deadline: 17.05.2022</a:t>
            </a:r>
            <a:endParaRPr b="0" lang="en-US" sz="1800" spc="-1" strike="noStrike">
              <a:latin typeface="DejaVu Sans"/>
            </a:endParaRPr>
          </a:p>
          <a:p>
            <a:pPr algn="ctr">
              <a:lnSpc>
                <a:spcPct val="100000"/>
              </a:lnSpc>
              <a:buNone/>
            </a:pPr>
            <a:endParaRPr b="0" lang="en-US" sz="1800" spc="-1" strike="noStrike">
              <a:latin typeface="DejaVu Sans"/>
            </a:endParaRPr>
          </a:p>
          <a:p>
            <a:pPr algn="ctr">
              <a:lnSpc>
                <a:spcPct val="100000"/>
              </a:lnSpc>
              <a:buNone/>
            </a:pPr>
            <a:endParaRPr b="0" lang="en-US" sz="1800" spc="-1" strike="noStrike">
              <a:latin typeface="DejaVu Sans"/>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do I register?</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Form groups of 2 or more people</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Come up with a great idea that revolves around sustainability in general</a:t>
            </a:r>
            <a:endParaRPr b="0" lang="en-US" sz="1800" spc="-1" strike="noStrike">
              <a:latin typeface="DejaVu Sans"/>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Write us an email (</a:t>
            </a:r>
            <a:r>
              <a:rPr b="1" lang="en-US" sz="1800" spc="-1" strike="noStrike" u="sng">
                <a:solidFill>
                  <a:srgbClr val="0000ff"/>
                </a:solidFill>
                <a:uFillTx/>
                <a:latin typeface="DejaVu Sans"/>
                <a:ea typeface="DejaVu Sans"/>
                <a:hlinkClick r:id="rId1"/>
              </a:rPr>
              <a:t>etce-etce@tu-clausthal.de</a:t>
            </a:r>
            <a:r>
              <a:rPr b="0" lang="en-US" sz="1800" spc="-1" strike="noStrike">
                <a:solidFill>
                  <a:srgbClr val="000000"/>
                </a:solidFill>
                <a:latin typeface="DejaVu Sans"/>
                <a:ea typeface="DejaVu Sans"/>
              </a:rPr>
              <a:t>) that contains:</a:t>
            </a:r>
            <a:endParaRPr b="0" lang="en-US" sz="1800" spc="-1" strike="noStrike">
              <a:latin typeface="DejaVu Sans"/>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name</a:t>
            </a:r>
            <a:endParaRPr b="0" lang="en-US" sz="1800" spc="-1" strike="noStrike">
              <a:latin typeface="DejaVu Sans"/>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Short description (2-5 sentences) of your idea</a:t>
            </a:r>
            <a:endParaRPr b="0" lang="en-US" sz="1800" spc="-1" strike="noStrike">
              <a:latin typeface="DejaVu Sans"/>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members</a:t>
            </a:r>
            <a:endParaRPr b="0" lang="en-US" sz="1800" spc="-1" strike="noStrike">
              <a:latin typeface="DejaVu Sans"/>
            </a:endParaRPr>
          </a:p>
        </p:txBody>
      </p:sp>
      <p:sp>
        <p:nvSpPr>
          <p:cNvPr id="249" name="CustomShape 3"/>
          <p:cNvSpPr/>
          <p:nvPr/>
        </p:nvSpPr>
        <p:spPr>
          <a:xfrm>
            <a:off x="335520" y="1920600"/>
            <a:ext cx="10785960" cy="910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50" name="CustomShape 4"/>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200" spc="-1" strike="noStrike">
                <a:solidFill>
                  <a:srgbClr val="666666"/>
                </a:solidFill>
                <a:latin typeface="DejaVu Sans"/>
                <a:ea typeface="DejaVu Sans"/>
              </a:rPr>
              <a:t>Project Registration</a:t>
            </a:r>
            <a:endParaRPr b="0" lang="en-US" sz="2200" spc="-1" strike="noStrike">
              <a:latin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Updates – Earth Overshoot Day 2022 (Germany)</a:t>
            </a:r>
            <a:endParaRPr b="0" lang="en-US" sz="2400" spc="-1" strike="noStrike">
              <a:latin typeface="DejaVu Sans"/>
            </a:endParaRPr>
          </a:p>
        </p:txBody>
      </p:sp>
      <p:sp>
        <p:nvSpPr>
          <p:cNvPr id="252" name="CustomShape 2"/>
          <p:cNvSpPr/>
          <p:nvPr/>
        </p:nvSpPr>
        <p:spPr>
          <a:xfrm>
            <a:off x="335520" y="1268280"/>
            <a:ext cx="10737000" cy="50245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DejaVu Sans"/>
                <a:ea typeface="DejaVu Sans"/>
              </a:rPr>
              <a:t>04.05.2022</a:t>
            </a:r>
            <a:endParaRPr b="0" lang="en-US" sz="1800" spc="-1" strike="noStrike">
              <a:latin typeface="DejaVu Sans"/>
            </a:endParaRPr>
          </a:p>
          <a:p>
            <a:pPr algn="ctr">
              <a:lnSpc>
                <a:spcPct val="100000"/>
              </a:lnSpc>
              <a:buNone/>
            </a:pPr>
            <a:endParaRPr b="0" lang="en-US" sz="1800" spc="-1" strike="noStrike">
              <a:latin typeface="DejaVu Sans"/>
            </a:endParaRPr>
          </a:p>
          <a:p>
            <a:pPr algn="ctr">
              <a:lnSpc>
                <a:spcPct val="100000"/>
              </a:lnSpc>
              <a:buNone/>
            </a:pPr>
            <a:endParaRPr b="0" lang="en-US" sz="1800" spc="-1" strike="noStrike">
              <a:latin typeface="DejaVu Sans"/>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Assuming that everyone on Earth lives according to our (German) standard of living → How many Earths do we need? </a:t>
            </a:r>
            <a:endParaRPr b="0" lang="en-US" sz="1800" spc="-1" strike="noStrike">
              <a:latin typeface="DejaVu Sans"/>
            </a:endParaRPr>
          </a:p>
        </p:txBody>
      </p:sp>
      <p:sp>
        <p:nvSpPr>
          <p:cNvPr id="253" name="CustomShape 3"/>
          <p:cNvSpPr/>
          <p:nvPr/>
        </p:nvSpPr>
        <p:spPr>
          <a:xfrm>
            <a:off x="263520" y="6411600"/>
            <a:ext cx="77716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https://www.overshootday.org/newsroom/country-overshoot-days/</a:t>
            </a:r>
            <a:endParaRPr b="0" lang="en-US" sz="900" spc="-1" strike="noStrike">
              <a:latin typeface="DejaVu Sans"/>
            </a:endParaRPr>
          </a:p>
        </p:txBody>
      </p:sp>
      <p:sp>
        <p:nvSpPr>
          <p:cNvPr id="254" name="CustomShape 4"/>
          <p:cNvSpPr/>
          <p:nvPr/>
        </p:nvSpPr>
        <p:spPr>
          <a:xfrm>
            <a:off x="333720" y="2743200"/>
            <a:ext cx="10785960" cy="910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600</TotalTime>
  <Application>LibreOffice/7.3.2.2$Linux_X86_64 LibreOffice_project/30$Build-2</Application>
  <AppVersion>15.0000</AppVersion>
  <Words>2321</Words>
  <Paragraphs>415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2022-05-11T12:07:06Z</dcterms:modified>
  <cp:revision>3376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Breitbild</vt:lpwstr>
  </property>
  <property fmtid="{D5CDD505-2E9C-101B-9397-08002B2CF9AE}" pid="3" name="Slides">
    <vt:i4>55</vt:i4>
  </property>
</Properties>
</file>